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80" r:id="rId21"/>
    <p:sldId id="288" r:id="rId22"/>
    <p:sldId id="282" r:id="rId23"/>
    <p:sldId id="274" r:id="rId24"/>
    <p:sldId id="283" r:id="rId25"/>
    <p:sldId id="284" r:id="rId26"/>
    <p:sldId id="286" r:id="rId27"/>
    <p:sldId id="287" r:id="rId28"/>
    <p:sldId id="275" r:id="rId29"/>
    <p:sldId id="290" r:id="rId30"/>
    <p:sldId id="291" r:id="rId31"/>
    <p:sldId id="278" r:id="rId32"/>
    <p:sldId id="292" r:id="rId33"/>
  </p:sldIdLst>
  <p:sldSz cx="9144000" cy="5715000" type="screen16x1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74" autoAdjust="0"/>
    <p:restoredTop sz="86372" autoAdjust="0"/>
  </p:normalViewPr>
  <p:slideViewPr>
    <p:cSldViewPr>
      <p:cViewPr varScale="1">
        <p:scale>
          <a:sx n="107" d="100"/>
          <a:sy n="107" d="100"/>
        </p:scale>
        <p:origin x="-966" y="-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258" y="5433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564CBD-CEA6-47BF-BA3D-356E0C9FA804}" type="doc">
      <dgm:prSet loTypeId="urn:microsoft.com/office/officeart/2005/8/layout/cycle5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EADC139E-F6D7-43BD-87E4-32CE40ACA1DC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Дополнительные гарантии детей-сирот  на образование (согласно ФЗ №159 «О дополнительных гарантиях по социальной поддержке детей-сирот и детей, оставшихся без попечения родителей)</a:t>
          </a:r>
          <a:endParaRPr lang="ru-RU" sz="1400" b="1" dirty="0">
            <a:solidFill>
              <a:schemeClr val="tx1"/>
            </a:solidFill>
          </a:endParaRPr>
        </a:p>
      </dgm:t>
    </dgm:pt>
    <dgm:pt modelId="{587AA525-830F-4F0C-B8F4-21645675A978}" type="parTrans" cxnId="{7886FE42-014D-44B7-82D4-18A4D5C20EAB}">
      <dgm:prSet/>
      <dgm:spPr/>
      <dgm:t>
        <a:bodyPr/>
        <a:lstStyle/>
        <a:p>
          <a:endParaRPr lang="ru-RU"/>
        </a:p>
      </dgm:t>
    </dgm:pt>
    <dgm:pt modelId="{005EAE99-1120-4B59-A655-AF644E406031}" type="sibTrans" cxnId="{7886FE42-014D-44B7-82D4-18A4D5C20EAB}">
      <dgm:prSet/>
      <dgm:spPr/>
      <dgm:t>
        <a:bodyPr/>
        <a:lstStyle/>
        <a:p>
          <a:endParaRPr lang="ru-RU"/>
        </a:p>
      </dgm:t>
    </dgm:pt>
    <dgm:pt modelId="{4F1244E5-4B82-49E7-AC8D-4C27D346B718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право на обучение на курсах по подготовке к поступлению в учреждения среднего и высшего профессионального образования без взимания платы.</a:t>
          </a:r>
          <a:endParaRPr lang="ru-RU" sz="1400" b="1" dirty="0">
            <a:solidFill>
              <a:schemeClr val="tx1"/>
            </a:solidFill>
          </a:endParaRPr>
        </a:p>
      </dgm:t>
    </dgm:pt>
    <dgm:pt modelId="{1257C20F-272E-4DD8-9F98-BC4B3BC09A86}" type="parTrans" cxnId="{3D2FC868-1DFA-4B51-B4EC-6E8D8091EE72}">
      <dgm:prSet/>
      <dgm:spPr/>
      <dgm:t>
        <a:bodyPr/>
        <a:lstStyle/>
        <a:p>
          <a:endParaRPr lang="ru-RU"/>
        </a:p>
      </dgm:t>
    </dgm:pt>
    <dgm:pt modelId="{1F83BF73-63AA-4EE8-A5E5-6C632DBC9BC7}" type="sibTrans" cxnId="{3D2FC868-1DFA-4B51-B4EC-6E8D8091EE72}">
      <dgm:prSet/>
      <dgm:spPr/>
      <dgm:t>
        <a:bodyPr/>
        <a:lstStyle/>
        <a:p>
          <a:endParaRPr lang="ru-RU"/>
        </a:p>
      </dgm:t>
    </dgm:pt>
    <dgm:pt modelId="{A42E793A-BE1C-4A84-AF4D-832476C32709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bg1"/>
              </a:solidFill>
            </a:rPr>
            <a:t>Зачисление  на полное государственное обеспечение до окончания ими данного образовательного учреждения с повышенной выплатой стипендией, предоставлением дополнительных средств на  приобретение </a:t>
          </a:r>
          <a:r>
            <a:rPr lang="ru-RU" sz="1400" b="1" dirty="0" err="1" smtClean="0">
              <a:solidFill>
                <a:schemeClr val="bg1"/>
              </a:solidFill>
            </a:rPr>
            <a:t>канц</a:t>
          </a:r>
          <a:r>
            <a:rPr lang="ru-RU" sz="1400" b="1" dirty="0" smtClean="0">
              <a:solidFill>
                <a:schemeClr val="bg1"/>
              </a:solidFill>
            </a:rPr>
            <a:t> товаров, литературы, одежды</a:t>
          </a:r>
          <a:endParaRPr lang="ru-RU" sz="1400" b="1" dirty="0">
            <a:solidFill>
              <a:schemeClr val="bg1"/>
            </a:solidFill>
          </a:endParaRPr>
        </a:p>
      </dgm:t>
    </dgm:pt>
    <dgm:pt modelId="{ABF4E9F7-9148-4987-9A94-60F92EBA7249}" type="parTrans" cxnId="{1EECB266-0E32-445E-A359-308E80323E26}">
      <dgm:prSet/>
      <dgm:spPr/>
      <dgm:t>
        <a:bodyPr/>
        <a:lstStyle/>
        <a:p>
          <a:endParaRPr lang="ru-RU"/>
        </a:p>
      </dgm:t>
    </dgm:pt>
    <dgm:pt modelId="{0ED0DBC5-A7EC-4AEE-83E9-A7A2541C93D5}" type="sibTrans" cxnId="{1EECB266-0E32-445E-A359-308E80323E26}">
      <dgm:prSet/>
      <dgm:spPr/>
      <dgm:t>
        <a:bodyPr/>
        <a:lstStyle/>
        <a:p>
          <a:endParaRPr lang="ru-RU"/>
        </a:p>
      </dgm:t>
    </dgm:pt>
    <dgm:pt modelId="{D5D77DFE-D51C-4B72-B072-73A9804C8978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При успешной сдаче экзаменов внеочередное право при поступлении на первое, второе начальное (среднего) профессиональное образование, высшее образование без взимания платы</a:t>
          </a:r>
          <a:endParaRPr lang="ru-RU" sz="1400" b="1" dirty="0">
            <a:solidFill>
              <a:schemeClr val="tx1"/>
            </a:solidFill>
          </a:endParaRPr>
        </a:p>
      </dgm:t>
    </dgm:pt>
    <dgm:pt modelId="{68B76793-2680-418E-BA3C-625834B101E7}" type="parTrans" cxnId="{1A7F95FA-8928-404B-91C0-2EBD42372885}">
      <dgm:prSet/>
      <dgm:spPr/>
      <dgm:t>
        <a:bodyPr/>
        <a:lstStyle/>
        <a:p>
          <a:endParaRPr lang="ru-RU"/>
        </a:p>
      </dgm:t>
    </dgm:pt>
    <dgm:pt modelId="{5A0117E0-091D-4049-A41F-F96AB00D5EB0}" type="sibTrans" cxnId="{1A7F95FA-8928-404B-91C0-2EBD42372885}">
      <dgm:prSet/>
      <dgm:spPr/>
      <dgm:t>
        <a:bodyPr/>
        <a:lstStyle/>
        <a:p>
          <a:endParaRPr lang="ru-RU"/>
        </a:p>
      </dgm:t>
    </dgm:pt>
    <dgm:pt modelId="{528A2CDC-381E-495A-B767-10AD479B2D7C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Бесплатное предоставление общежития на период обучения, а так же на  момент поступления </a:t>
          </a:r>
          <a:endParaRPr lang="ru-RU" sz="1400" b="1" dirty="0">
            <a:solidFill>
              <a:schemeClr val="tx1"/>
            </a:solidFill>
          </a:endParaRPr>
        </a:p>
      </dgm:t>
    </dgm:pt>
    <dgm:pt modelId="{D8A24D87-2C6E-4C51-83A2-7D856E3DE809}" type="parTrans" cxnId="{17D66010-C15D-4CC7-8A07-537DB0936810}">
      <dgm:prSet/>
      <dgm:spPr/>
      <dgm:t>
        <a:bodyPr/>
        <a:lstStyle/>
        <a:p>
          <a:endParaRPr lang="ru-RU"/>
        </a:p>
      </dgm:t>
    </dgm:pt>
    <dgm:pt modelId="{6C78E993-6C87-4662-9E27-D929F462CA22}" type="sibTrans" cxnId="{17D66010-C15D-4CC7-8A07-537DB0936810}">
      <dgm:prSet/>
      <dgm:spPr/>
      <dgm:t>
        <a:bodyPr/>
        <a:lstStyle/>
        <a:p>
          <a:endParaRPr lang="ru-RU"/>
        </a:p>
      </dgm:t>
    </dgm:pt>
    <dgm:pt modelId="{4F290EDB-2685-4171-87A8-AF0396DC4DAC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обеспечиваются бесплатным проездом на городском, пригородном, в сельской местности на внутрирайонном транспорте (кроме такси), а также бесплатным проездом один раз в год к месту жительства и обратно к месту учебы.</a:t>
          </a:r>
          <a:endParaRPr lang="ru-RU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83CCEA-E412-4FE8-AB9A-B23F33B6D37D}" type="parTrans" cxnId="{E3FAAE0C-4D85-4382-B80C-1E19970B696F}">
      <dgm:prSet/>
      <dgm:spPr/>
      <dgm:t>
        <a:bodyPr/>
        <a:lstStyle/>
        <a:p>
          <a:endParaRPr lang="ru-RU"/>
        </a:p>
      </dgm:t>
    </dgm:pt>
    <dgm:pt modelId="{C2D38034-8B19-4392-B5DB-43DAC683B7B0}" type="sibTrans" cxnId="{E3FAAE0C-4D85-4382-B80C-1E19970B696F}">
      <dgm:prSet/>
      <dgm:spPr/>
      <dgm:t>
        <a:bodyPr/>
        <a:lstStyle/>
        <a:p>
          <a:endParaRPr lang="ru-RU"/>
        </a:p>
      </dgm:t>
    </dgm:pt>
    <dgm:pt modelId="{27FE85D6-5BB9-46B8-AA64-43894B117944}" type="pres">
      <dgm:prSet presAssocID="{80564CBD-CEA6-47BF-BA3D-356E0C9FA80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75C3BF-137D-4FD7-B8AA-EA8FC77DFB8D}" type="pres">
      <dgm:prSet presAssocID="{EADC139E-F6D7-43BD-87E4-32CE40ACA1DC}" presName="node" presStyleLbl="node1" presStyleIdx="0" presStyleCnt="6" custScaleX="3195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647A74-C710-4515-809D-A5427480972E}" type="pres">
      <dgm:prSet presAssocID="{EADC139E-F6D7-43BD-87E4-32CE40ACA1DC}" presName="spNode" presStyleCnt="0"/>
      <dgm:spPr/>
    </dgm:pt>
    <dgm:pt modelId="{5C35CA58-5A13-4481-A5C3-08218F8E8B82}" type="pres">
      <dgm:prSet presAssocID="{005EAE99-1120-4B59-A655-AF644E406031}" presName="sibTrans" presStyleLbl="sibTrans1D1" presStyleIdx="0" presStyleCnt="6"/>
      <dgm:spPr/>
      <dgm:t>
        <a:bodyPr/>
        <a:lstStyle/>
        <a:p>
          <a:endParaRPr lang="ru-RU"/>
        </a:p>
      </dgm:t>
    </dgm:pt>
    <dgm:pt modelId="{E9D43117-7CA2-4E4F-9AC3-0F333400C358}" type="pres">
      <dgm:prSet presAssocID="{4F1244E5-4B82-49E7-AC8D-4C27D346B718}" presName="node" presStyleLbl="node1" presStyleIdx="1" presStyleCnt="6" custScaleX="277745" custScaleY="124226" custRadScaleRad="103109" custRadScaleInc="42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D0444-0765-45DC-A183-8D76867B59C6}" type="pres">
      <dgm:prSet presAssocID="{4F1244E5-4B82-49E7-AC8D-4C27D346B718}" presName="spNode" presStyleCnt="0"/>
      <dgm:spPr/>
    </dgm:pt>
    <dgm:pt modelId="{F7B05ADD-C250-4314-ABFC-AFB60DCDBD54}" type="pres">
      <dgm:prSet presAssocID="{1F83BF73-63AA-4EE8-A5E5-6C632DBC9BC7}" presName="sibTrans" presStyleLbl="sibTrans1D1" presStyleIdx="1" presStyleCnt="6"/>
      <dgm:spPr/>
      <dgm:t>
        <a:bodyPr/>
        <a:lstStyle/>
        <a:p>
          <a:endParaRPr lang="ru-RU"/>
        </a:p>
      </dgm:t>
    </dgm:pt>
    <dgm:pt modelId="{7CBF5A20-4B5F-48B9-B36D-BB9C123A6C42}" type="pres">
      <dgm:prSet presAssocID="{528A2CDC-381E-495A-B767-10AD479B2D7C}" presName="node" presStyleLbl="node1" presStyleIdx="2" presStyleCnt="6" custScaleX="231972" custRadScaleRad="107542" custRadScaleInc="-47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4F995-03A7-4C3C-94E7-C37471E3A752}" type="pres">
      <dgm:prSet presAssocID="{528A2CDC-381E-495A-B767-10AD479B2D7C}" presName="spNode" presStyleCnt="0"/>
      <dgm:spPr/>
    </dgm:pt>
    <dgm:pt modelId="{BC444B2C-B3C7-44C7-8CE4-BC2115ABFBC9}" type="pres">
      <dgm:prSet presAssocID="{6C78E993-6C87-4662-9E27-D929F462CA22}" presName="sibTrans" presStyleLbl="sibTrans1D1" presStyleIdx="2" presStyleCnt="6"/>
      <dgm:spPr/>
      <dgm:t>
        <a:bodyPr/>
        <a:lstStyle/>
        <a:p>
          <a:endParaRPr lang="ru-RU"/>
        </a:p>
      </dgm:t>
    </dgm:pt>
    <dgm:pt modelId="{D0BD0AAF-5754-49BA-AF60-D3B624C958F3}" type="pres">
      <dgm:prSet presAssocID="{4F290EDB-2685-4171-87A8-AF0396DC4DAC}" presName="node" presStyleLbl="node1" presStyleIdx="3" presStyleCnt="6" custScaleX="3497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2AEDC5-A97B-4D5A-8D76-ADC04B340760}" type="pres">
      <dgm:prSet presAssocID="{4F290EDB-2685-4171-87A8-AF0396DC4DAC}" presName="spNode" presStyleCnt="0"/>
      <dgm:spPr/>
    </dgm:pt>
    <dgm:pt modelId="{2D192AC5-64AE-4206-9772-586728BB4841}" type="pres">
      <dgm:prSet presAssocID="{C2D38034-8B19-4392-B5DB-43DAC683B7B0}" presName="sibTrans" presStyleLbl="sibTrans1D1" presStyleIdx="3" presStyleCnt="6"/>
      <dgm:spPr/>
      <dgm:t>
        <a:bodyPr/>
        <a:lstStyle/>
        <a:p>
          <a:endParaRPr lang="ru-RU"/>
        </a:p>
      </dgm:t>
    </dgm:pt>
    <dgm:pt modelId="{E011BD96-FA81-4EA3-9CF2-65B0A5AFAD64}" type="pres">
      <dgm:prSet presAssocID="{A42E793A-BE1C-4A84-AF4D-832476C32709}" presName="node" presStyleLbl="node1" presStyleIdx="4" presStyleCnt="6" custScaleX="276558" custScaleY="157534" custRadScaleRad="100424" custRadScaleInc="372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3173A1-7F81-4F82-A931-688B9399B949}" type="pres">
      <dgm:prSet presAssocID="{A42E793A-BE1C-4A84-AF4D-832476C32709}" presName="spNode" presStyleCnt="0"/>
      <dgm:spPr/>
    </dgm:pt>
    <dgm:pt modelId="{70BCBF46-6675-45CE-B36C-145361752001}" type="pres">
      <dgm:prSet presAssocID="{0ED0DBC5-A7EC-4AEE-83E9-A7A2541C93D5}" presName="sibTrans" presStyleLbl="sibTrans1D1" presStyleIdx="4" presStyleCnt="6"/>
      <dgm:spPr/>
      <dgm:t>
        <a:bodyPr/>
        <a:lstStyle/>
        <a:p>
          <a:endParaRPr lang="ru-RU"/>
        </a:p>
      </dgm:t>
    </dgm:pt>
    <dgm:pt modelId="{10A8FB92-2F65-4217-B53C-C3EF6ED969C2}" type="pres">
      <dgm:prSet presAssocID="{D5D77DFE-D51C-4B72-B072-73A9804C8978}" presName="node" presStyleLbl="node1" presStyleIdx="5" presStyleCnt="6" custScaleX="274369" custScaleY="134614" custRadScaleRad="99544" custRadScaleInc="-207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F528F1-4947-4DEE-B776-C354293B22A0}" type="pres">
      <dgm:prSet presAssocID="{D5D77DFE-D51C-4B72-B072-73A9804C8978}" presName="spNode" presStyleCnt="0"/>
      <dgm:spPr/>
    </dgm:pt>
    <dgm:pt modelId="{467574B3-18BE-49BF-853D-EC4C16DF1A37}" type="pres">
      <dgm:prSet presAssocID="{5A0117E0-091D-4049-A41F-F96AB00D5EB0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A18C307B-A56F-4CB5-8C50-70A1E36C7FB2}" type="presOf" srcId="{005EAE99-1120-4B59-A655-AF644E406031}" destId="{5C35CA58-5A13-4481-A5C3-08218F8E8B82}" srcOrd="0" destOrd="0" presId="urn:microsoft.com/office/officeart/2005/8/layout/cycle5"/>
    <dgm:cxn modelId="{E3FAAE0C-4D85-4382-B80C-1E19970B696F}" srcId="{80564CBD-CEA6-47BF-BA3D-356E0C9FA804}" destId="{4F290EDB-2685-4171-87A8-AF0396DC4DAC}" srcOrd="3" destOrd="0" parTransId="{0283CCEA-E412-4FE8-AB9A-B23F33B6D37D}" sibTransId="{C2D38034-8B19-4392-B5DB-43DAC683B7B0}"/>
    <dgm:cxn modelId="{BD4AE7E4-CBB1-407E-B7B3-CC11551428A4}" type="presOf" srcId="{528A2CDC-381E-495A-B767-10AD479B2D7C}" destId="{7CBF5A20-4B5F-48B9-B36D-BB9C123A6C42}" srcOrd="0" destOrd="0" presId="urn:microsoft.com/office/officeart/2005/8/layout/cycle5"/>
    <dgm:cxn modelId="{1EECB266-0E32-445E-A359-308E80323E26}" srcId="{80564CBD-CEA6-47BF-BA3D-356E0C9FA804}" destId="{A42E793A-BE1C-4A84-AF4D-832476C32709}" srcOrd="4" destOrd="0" parTransId="{ABF4E9F7-9148-4987-9A94-60F92EBA7249}" sibTransId="{0ED0DBC5-A7EC-4AEE-83E9-A7A2541C93D5}"/>
    <dgm:cxn modelId="{7886FE42-014D-44B7-82D4-18A4D5C20EAB}" srcId="{80564CBD-CEA6-47BF-BA3D-356E0C9FA804}" destId="{EADC139E-F6D7-43BD-87E4-32CE40ACA1DC}" srcOrd="0" destOrd="0" parTransId="{587AA525-830F-4F0C-B8F4-21645675A978}" sibTransId="{005EAE99-1120-4B59-A655-AF644E406031}"/>
    <dgm:cxn modelId="{5135BFC3-0712-4CD6-9A60-CCBB2D2F2920}" type="presOf" srcId="{6C78E993-6C87-4662-9E27-D929F462CA22}" destId="{BC444B2C-B3C7-44C7-8CE4-BC2115ABFBC9}" srcOrd="0" destOrd="0" presId="urn:microsoft.com/office/officeart/2005/8/layout/cycle5"/>
    <dgm:cxn modelId="{2B2D1B2E-1ED6-429A-BA53-0C9AFABF6415}" type="presOf" srcId="{80564CBD-CEA6-47BF-BA3D-356E0C9FA804}" destId="{27FE85D6-5BB9-46B8-AA64-43894B117944}" srcOrd="0" destOrd="0" presId="urn:microsoft.com/office/officeart/2005/8/layout/cycle5"/>
    <dgm:cxn modelId="{2E207AE4-E3BB-49A0-B6AB-A60F8236AA6C}" type="presOf" srcId="{5A0117E0-091D-4049-A41F-F96AB00D5EB0}" destId="{467574B3-18BE-49BF-853D-EC4C16DF1A37}" srcOrd="0" destOrd="0" presId="urn:microsoft.com/office/officeart/2005/8/layout/cycle5"/>
    <dgm:cxn modelId="{1A7F95FA-8928-404B-91C0-2EBD42372885}" srcId="{80564CBD-CEA6-47BF-BA3D-356E0C9FA804}" destId="{D5D77DFE-D51C-4B72-B072-73A9804C8978}" srcOrd="5" destOrd="0" parTransId="{68B76793-2680-418E-BA3C-625834B101E7}" sibTransId="{5A0117E0-091D-4049-A41F-F96AB00D5EB0}"/>
    <dgm:cxn modelId="{30DF9AFD-966F-4A6E-9D77-F57CEEAA6643}" type="presOf" srcId="{4F1244E5-4B82-49E7-AC8D-4C27D346B718}" destId="{E9D43117-7CA2-4E4F-9AC3-0F333400C358}" srcOrd="0" destOrd="0" presId="urn:microsoft.com/office/officeart/2005/8/layout/cycle5"/>
    <dgm:cxn modelId="{1AFD5378-1274-4AD2-83A3-CC519776D28B}" type="presOf" srcId="{D5D77DFE-D51C-4B72-B072-73A9804C8978}" destId="{10A8FB92-2F65-4217-B53C-C3EF6ED969C2}" srcOrd="0" destOrd="0" presId="urn:microsoft.com/office/officeart/2005/8/layout/cycle5"/>
    <dgm:cxn modelId="{5D9A0AA8-26E6-466F-978C-5AA071B1C675}" type="presOf" srcId="{EADC139E-F6D7-43BD-87E4-32CE40ACA1DC}" destId="{2A75C3BF-137D-4FD7-B8AA-EA8FC77DFB8D}" srcOrd="0" destOrd="0" presId="urn:microsoft.com/office/officeart/2005/8/layout/cycle5"/>
    <dgm:cxn modelId="{250D6D98-0E0E-4A0D-AB7A-EAC4E4FB1FD6}" type="presOf" srcId="{1F83BF73-63AA-4EE8-A5E5-6C632DBC9BC7}" destId="{F7B05ADD-C250-4314-ABFC-AFB60DCDBD54}" srcOrd="0" destOrd="0" presId="urn:microsoft.com/office/officeart/2005/8/layout/cycle5"/>
    <dgm:cxn modelId="{C10CA7D5-2B15-47C8-8121-F00EA7C11746}" type="presOf" srcId="{C2D38034-8B19-4392-B5DB-43DAC683B7B0}" destId="{2D192AC5-64AE-4206-9772-586728BB4841}" srcOrd="0" destOrd="0" presId="urn:microsoft.com/office/officeart/2005/8/layout/cycle5"/>
    <dgm:cxn modelId="{4E8AF806-546B-45F1-AD8F-4774796C4D2F}" type="presOf" srcId="{4F290EDB-2685-4171-87A8-AF0396DC4DAC}" destId="{D0BD0AAF-5754-49BA-AF60-D3B624C958F3}" srcOrd="0" destOrd="0" presId="urn:microsoft.com/office/officeart/2005/8/layout/cycle5"/>
    <dgm:cxn modelId="{B2AE993F-E23D-4137-828B-11EF27D14360}" type="presOf" srcId="{0ED0DBC5-A7EC-4AEE-83E9-A7A2541C93D5}" destId="{70BCBF46-6675-45CE-B36C-145361752001}" srcOrd="0" destOrd="0" presId="urn:microsoft.com/office/officeart/2005/8/layout/cycle5"/>
    <dgm:cxn modelId="{17D66010-C15D-4CC7-8A07-537DB0936810}" srcId="{80564CBD-CEA6-47BF-BA3D-356E0C9FA804}" destId="{528A2CDC-381E-495A-B767-10AD479B2D7C}" srcOrd="2" destOrd="0" parTransId="{D8A24D87-2C6E-4C51-83A2-7D856E3DE809}" sibTransId="{6C78E993-6C87-4662-9E27-D929F462CA22}"/>
    <dgm:cxn modelId="{5CBFB924-7F1B-46D0-A365-5563D1A7EDB8}" type="presOf" srcId="{A42E793A-BE1C-4A84-AF4D-832476C32709}" destId="{E011BD96-FA81-4EA3-9CF2-65B0A5AFAD64}" srcOrd="0" destOrd="0" presId="urn:microsoft.com/office/officeart/2005/8/layout/cycle5"/>
    <dgm:cxn modelId="{3D2FC868-1DFA-4B51-B4EC-6E8D8091EE72}" srcId="{80564CBD-CEA6-47BF-BA3D-356E0C9FA804}" destId="{4F1244E5-4B82-49E7-AC8D-4C27D346B718}" srcOrd="1" destOrd="0" parTransId="{1257C20F-272E-4DD8-9F98-BC4B3BC09A86}" sibTransId="{1F83BF73-63AA-4EE8-A5E5-6C632DBC9BC7}"/>
    <dgm:cxn modelId="{47A0B323-1222-4A18-BF2B-34BEA9DDA965}" type="presParOf" srcId="{27FE85D6-5BB9-46B8-AA64-43894B117944}" destId="{2A75C3BF-137D-4FD7-B8AA-EA8FC77DFB8D}" srcOrd="0" destOrd="0" presId="urn:microsoft.com/office/officeart/2005/8/layout/cycle5"/>
    <dgm:cxn modelId="{D25CE8E0-A47B-4896-ADAE-7FD9EC99B90E}" type="presParOf" srcId="{27FE85D6-5BB9-46B8-AA64-43894B117944}" destId="{AC647A74-C710-4515-809D-A5427480972E}" srcOrd="1" destOrd="0" presId="urn:microsoft.com/office/officeart/2005/8/layout/cycle5"/>
    <dgm:cxn modelId="{3D9296C9-646E-4B55-95CF-78CBD294C794}" type="presParOf" srcId="{27FE85D6-5BB9-46B8-AA64-43894B117944}" destId="{5C35CA58-5A13-4481-A5C3-08218F8E8B82}" srcOrd="2" destOrd="0" presId="urn:microsoft.com/office/officeart/2005/8/layout/cycle5"/>
    <dgm:cxn modelId="{1A3D8448-D07A-429A-9F5D-A91E02C765F7}" type="presParOf" srcId="{27FE85D6-5BB9-46B8-AA64-43894B117944}" destId="{E9D43117-7CA2-4E4F-9AC3-0F333400C358}" srcOrd="3" destOrd="0" presId="urn:microsoft.com/office/officeart/2005/8/layout/cycle5"/>
    <dgm:cxn modelId="{0AF168BE-25F2-482B-A330-C8D947E2414E}" type="presParOf" srcId="{27FE85D6-5BB9-46B8-AA64-43894B117944}" destId="{9D4D0444-0765-45DC-A183-8D76867B59C6}" srcOrd="4" destOrd="0" presId="urn:microsoft.com/office/officeart/2005/8/layout/cycle5"/>
    <dgm:cxn modelId="{8E9DC81B-1317-487D-84BE-1940CA2F1583}" type="presParOf" srcId="{27FE85D6-5BB9-46B8-AA64-43894B117944}" destId="{F7B05ADD-C250-4314-ABFC-AFB60DCDBD54}" srcOrd="5" destOrd="0" presId="urn:microsoft.com/office/officeart/2005/8/layout/cycle5"/>
    <dgm:cxn modelId="{4BAB3961-2404-4D97-81FA-945B57B063C2}" type="presParOf" srcId="{27FE85D6-5BB9-46B8-AA64-43894B117944}" destId="{7CBF5A20-4B5F-48B9-B36D-BB9C123A6C42}" srcOrd="6" destOrd="0" presId="urn:microsoft.com/office/officeart/2005/8/layout/cycle5"/>
    <dgm:cxn modelId="{20FA2CC7-151B-4A82-B7F5-24205FB9F25C}" type="presParOf" srcId="{27FE85D6-5BB9-46B8-AA64-43894B117944}" destId="{A1A4F995-03A7-4C3C-94E7-C37471E3A752}" srcOrd="7" destOrd="0" presId="urn:microsoft.com/office/officeart/2005/8/layout/cycle5"/>
    <dgm:cxn modelId="{92F57436-838A-4F8F-81D1-82CBE6C9CFCC}" type="presParOf" srcId="{27FE85D6-5BB9-46B8-AA64-43894B117944}" destId="{BC444B2C-B3C7-44C7-8CE4-BC2115ABFBC9}" srcOrd="8" destOrd="0" presId="urn:microsoft.com/office/officeart/2005/8/layout/cycle5"/>
    <dgm:cxn modelId="{7C593083-B714-464B-A457-E24522FFA53F}" type="presParOf" srcId="{27FE85D6-5BB9-46B8-AA64-43894B117944}" destId="{D0BD0AAF-5754-49BA-AF60-D3B624C958F3}" srcOrd="9" destOrd="0" presId="urn:microsoft.com/office/officeart/2005/8/layout/cycle5"/>
    <dgm:cxn modelId="{B9556EF2-EF3C-4A1D-8B33-C4DFB8C4E47F}" type="presParOf" srcId="{27FE85D6-5BB9-46B8-AA64-43894B117944}" destId="{F52AEDC5-A97B-4D5A-8D76-ADC04B340760}" srcOrd="10" destOrd="0" presId="urn:microsoft.com/office/officeart/2005/8/layout/cycle5"/>
    <dgm:cxn modelId="{B895D209-734B-4A4E-8991-9582A0780668}" type="presParOf" srcId="{27FE85D6-5BB9-46B8-AA64-43894B117944}" destId="{2D192AC5-64AE-4206-9772-586728BB4841}" srcOrd="11" destOrd="0" presId="urn:microsoft.com/office/officeart/2005/8/layout/cycle5"/>
    <dgm:cxn modelId="{D6B9A27F-A1F4-4829-A8C5-26382FA582DC}" type="presParOf" srcId="{27FE85D6-5BB9-46B8-AA64-43894B117944}" destId="{E011BD96-FA81-4EA3-9CF2-65B0A5AFAD64}" srcOrd="12" destOrd="0" presId="urn:microsoft.com/office/officeart/2005/8/layout/cycle5"/>
    <dgm:cxn modelId="{68B30FB9-AEF3-4E35-ABF6-8F445493DCF1}" type="presParOf" srcId="{27FE85D6-5BB9-46B8-AA64-43894B117944}" destId="{D93173A1-7F81-4F82-A931-688B9399B949}" srcOrd="13" destOrd="0" presId="urn:microsoft.com/office/officeart/2005/8/layout/cycle5"/>
    <dgm:cxn modelId="{57E0361D-034A-4852-ACBE-CBA5AB1F7132}" type="presParOf" srcId="{27FE85D6-5BB9-46B8-AA64-43894B117944}" destId="{70BCBF46-6675-45CE-B36C-145361752001}" srcOrd="14" destOrd="0" presId="urn:microsoft.com/office/officeart/2005/8/layout/cycle5"/>
    <dgm:cxn modelId="{724FE895-2383-445F-BDB4-E5FDA07C6B93}" type="presParOf" srcId="{27FE85D6-5BB9-46B8-AA64-43894B117944}" destId="{10A8FB92-2F65-4217-B53C-C3EF6ED969C2}" srcOrd="15" destOrd="0" presId="urn:microsoft.com/office/officeart/2005/8/layout/cycle5"/>
    <dgm:cxn modelId="{E1D78624-AF00-4B3E-9684-01760E240096}" type="presParOf" srcId="{27FE85D6-5BB9-46B8-AA64-43894B117944}" destId="{7EF528F1-4947-4DEE-B776-C354293B22A0}" srcOrd="16" destOrd="0" presId="urn:microsoft.com/office/officeart/2005/8/layout/cycle5"/>
    <dgm:cxn modelId="{0FF6487B-ECF0-467E-89E3-E64A1E266A25}" type="presParOf" srcId="{27FE85D6-5BB9-46B8-AA64-43894B117944}" destId="{467574B3-18BE-49BF-853D-EC4C16DF1A37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75C3BF-137D-4FD7-B8AA-EA8FC77DFB8D}">
      <dsp:nvSpPr>
        <dsp:cNvPr id="0" name=""/>
        <dsp:cNvSpPr/>
      </dsp:nvSpPr>
      <dsp:spPr>
        <a:xfrm>
          <a:off x="2140694" y="2545"/>
          <a:ext cx="4567112" cy="9290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Дополнительные гарантии детей-сирот  на образование (согласно ФЗ №159 «О дополнительных гарантиях по социальной поддержке детей-сирот и детей, оставшихся без попечения родителей)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140694" y="2545"/>
        <a:ext cx="4567112" cy="929053"/>
      </dsp:txXfrm>
    </dsp:sp>
    <dsp:sp modelId="{5C35CA58-5A13-4481-A5C3-08218F8E8B82}">
      <dsp:nvSpPr>
        <dsp:cNvPr id="0" name=""/>
        <dsp:cNvSpPr/>
      </dsp:nvSpPr>
      <dsp:spPr>
        <a:xfrm>
          <a:off x="2020663" y="722206"/>
          <a:ext cx="4374094" cy="4374094"/>
        </a:xfrm>
        <a:custGeom>
          <a:avLst/>
          <a:gdLst/>
          <a:ahLst/>
          <a:cxnLst/>
          <a:rect l="0" t="0" r="0" b="0"/>
          <a:pathLst>
            <a:path>
              <a:moveTo>
                <a:pt x="3224831" y="261903"/>
              </a:moveTo>
              <a:arcTo wR="2187047" hR="2187047" stAng="17899663" swAng="55194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43117-7CA2-4E4F-9AC3-0F333400C358}">
      <dsp:nvSpPr>
        <dsp:cNvPr id="0" name=""/>
        <dsp:cNvSpPr/>
      </dsp:nvSpPr>
      <dsp:spPr>
        <a:xfrm>
          <a:off x="4536496" y="1248142"/>
          <a:ext cx="3969845" cy="115412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право на обучение на курсах по подготовке к поступлению в учреждения среднего и высшего профессионального образования без взимания платы.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536496" y="1248142"/>
        <a:ext cx="3969845" cy="1154126"/>
      </dsp:txXfrm>
    </dsp:sp>
    <dsp:sp modelId="{F7B05ADD-C250-4314-ABFC-AFB60DCDBD54}">
      <dsp:nvSpPr>
        <dsp:cNvPr id="0" name=""/>
        <dsp:cNvSpPr/>
      </dsp:nvSpPr>
      <dsp:spPr>
        <a:xfrm>
          <a:off x="2374190" y="812366"/>
          <a:ext cx="4374094" cy="4374094"/>
        </a:xfrm>
        <a:custGeom>
          <a:avLst/>
          <a:gdLst/>
          <a:ahLst/>
          <a:cxnLst/>
          <a:rect l="0" t="0" r="0" b="0"/>
          <a:pathLst>
            <a:path>
              <a:moveTo>
                <a:pt x="4321427" y="1709974"/>
              </a:moveTo>
              <a:arcTo wR="2187047" hR="2187047" stAng="20844027" swAng="58748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BF5A20-4B5F-48B9-B36D-BB9C123A6C42}">
      <dsp:nvSpPr>
        <dsp:cNvPr id="0" name=""/>
        <dsp:cNvSpPr/>
      </dsp:nvSpPr>
      <dsp:spPr>
        <a:xfrm>
          <a:off x="4968435" y="3016108"/>
          <a:ext cx="3315606" cy="92905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Бесплатное предоставление общежития на период обучения, а так же на  момент поступления 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968435" y="3016108"/>
        <a:ext cx="3315606" cy="929053"/>
      </dsp:txXfrm>
    </dsp:sp>
    <dsp:sp modelId="{BC444B2C-B3C7-44C7-8CE4-BC2115ABFBC9}">
      <dsp:nvSpPr>
        <dsp:cNvPr id="0" name=""/>
        <dsp:cNvSpPr/>
      </dsp:nvSpPr>
      <dsp:spPr>
        <a:xfrm>
          <a:off x="2209050" y="146357"/>
          <a:ext cx="4374094" cy="4374094"/>
        </a:xfrm>
        <a:custGeom>
          <a:avLst/>
          <a:gdLst/>
          <a:ahLst/>
          <a:cxnLst/>
          <a:rect l="0" t="0" r="0" b="0"/>
          <a:pathLst>
            <a:path>
              <a:moveTo>
                <a:pt x="3540322" y="3905134"/>
              </a:moveTo>
              <a:arcTo wR="2187047" hR="2187047" stAng="3106427" swAng="78188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D0AAF-5754-49BA-AF60-D3B624C958F3}">
      <dsp:nvSpPr>
        <dsp:cNvPr id="0" name=""/>
        <dsp:cNvSpPr/>
      </dsp:nvSpPr>
      <dsp:spPr>
        <a:xfrm>
          <a:off x="1924674" y="4376640"/>
          <a:ext cx="4999151" cy="9290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обеспечиваются бесплатным проездом на городском, пригородном, в сельской местности на внутрирайонном транспорте (кроме такси), а также бесплатным проездом один раз в год к месту жительства и обратно к месту учебы.</a:t>
          </a:r>
          <a:endParaRPr lang="ru-RU" sz="1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24674" y="4376640"/>
        <a:ext cx="4999151" cy="929053"/>
      </dsp:txXfrm>
    </dsp:sp>
    <dsp:sp modelId="{2D192AC5-64AE-4206-9772-586728BB4841}">
      <dsp:nvSpPr>
        <dsp:cNvPr id="0" name=""/>
        <dsp:cNvSpPr/>
      </dsp:nvSpPr>
      <dsp:spPr>
        <a:xfrm>
          <a:off x="2630776" y="295968"/>
          <a:ext cx="4374094" cy="4374094"/>
        </a:xfrm>
        <a:custGeom>
          <a:avLst/>
          <a:gdLst/>
          <a:ahLst/>
          <a:cxnLst/>
          <a:rect l="0" t="0" r="0" b="0"/>
          <a:pathLst>
            <a:path>
              <a:moveTo>
                <a:pt x="1046612" y="4053215"/>
              </a:moveTo>
              <a:arcTo wR="2187047" hR="2187047" stAng="7285772" swAng="253680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1BD96-FA81-4EA3-9CF2-65B0A5AFAD64}">
      <dsp:nvSpPr>
        <dsp:cNvPr id="0" name=""/>
        <dsp:cNvSpPr/>
      </dsp:nvSpPr>
      <dsp:spPr>
        <a:xfrm>
          <a:off x="419406" y="2764591"/>
          <a:ext cx="3952879" cy="146357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</a:rPr>
            <a:t>Зачисление  на полное государственное обеспечение до окончания ими данного образовательного учреждения с повышенной выплатой стипендией, предоставлением дополнительных средств на  приобретение </a:t>
          </a:r>
          <a:r>
            <a:rPr lang="ru-RU" sz="1400" b="1" kern="1200" dirty="0" err="1" smtClean="0">
              <a:solidFill>
                <a:schemeClr val="bg1"/>
              </a:solidFill>
            </a:rPr>
            <a:t>канц</a:t>
          </a:r>
          <a:r>
            <a:rPr lang="ru-RU" sz="1400" b="1" kern="1200" dirty="0" smtClean="0">
              <a:solidFill>
                <a:schemeClr val="bg1"/>
              </a:solidFill>
            </a:rPr>
            <a:t> товаров, литературы, одежды</a:t>
          </a:r>
          <a:endParaRPr lang="ru-RU" sz="1400" b="1" kern="1200" dirty="0">
            <a:solidFill>
              <a:schemeClr val="bg1"/>
            </a:solidFill>
          </a:endParaRPr>
        </a:p>
      </dsp:txBody>
      <dsp:txXfrm>
        <a:off x="419406" y="2764591"/>
        <a:ext cx="3952879" cy="1463575"/>
      </dsp:txXfrm>
    </dsp:sp>
    <dsp:sp modelId="{70BCBF46-6675-45CE-B36C-145361752001}">
      <dsp:nvSpPr>
        <dsp:cNvPr id="0" name=""/>
        <dsp:cNvSpPr/>
      </dsp:nvSpPr>
      <dsp:spPr>
        <a:xfrm>
          <a:off x="2230664" y="563417"/>
          <a:ext cx="4374094" cy="4374094"/>
        </a:xfrm>
        <a:custGeom>
          <a:avLst/>
          <a:gdLst/>
          <a:ahLst/>
          <a:cxnLst/>
          <a:rect l="0" t="0" r="0" b="0"/>
          <a:pathLst>
            <a:path>
              <a:moveTo>
                <a:pt x="1220" y="2113995"/>
              </a:moveTo>
              <a:arcTo wR="2187047" hR="2187047" stAng="10914849" swAng="412300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FB92-2F65-4217-B53C-C3EF6ED969C2}">
      <dsp:nvSpPr>
        <dsp:cNvPr id="0" name=""/>
        <dsp:cNvSpPr/>
      </dsp:nvSpPr>
      <dsp:spPr>
        <a:xfrm>
          <a:off x="504058" y="1079896"/>
          <a:ext cx="3921592" cy="125063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При успешной сдаче экзаменов внеочередное право при поступлении на первое, второе начальное (среднего) профессиональное образование, высшее образование без взимания платы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04058" y="1079896"/>
        <a:ext cx="3921592" cy="1250636"/>
      </dsp:txXfrm>
    </dsp:sp>
    <dsp:sp modelId="{467574B3-18BE-49BF-853D-EC4C16DF1A37}">
      <dsp:nvSpPr>
        <dsp:cNvPr id="0" name=""/>
        <dsp:cNvSpPr/>
      </dsp:nvSpPr>
      <dsp:spPr>
        <a:xfrm>
          <a:off x="2550670" y="663829"/>
          <a:ext cx="4374094" cy="4374094"/>
        </a:xfrm>
        <a:custGeom>
          <a:avLst/>
          <a:gdLst/>
          <a:ahLst/>
          <a:cxnLst/>
          <a:rect l="0" t="0" r="0" b="0"/>
          <a:pathLst>
            <a:path>
              <a:moveTo>
                <a:pt x="949136" y="384062"/>
              </a:moveTo>
              <a:arcTo wR="2187047" hR="2187047" stAng="14131615" swAng="26211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B945C-07B0-4371-B29E-547B9BDE6C01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9BA96-F176-4C20-9E88-CF034BE85A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810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6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4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6" y="609601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1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8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8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1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2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2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1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2" y="5143501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1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8066" y="217209"/>
            <a:ext cx="3960199" cy="840093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ru-RU" sz="1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Как хорошо, когда у человека есть возможность выбрать себе профессию не по необходимости, а сообразуясь с душевными склонностями.</a:t>
            </a:r>
            <a:br>
              <a:rPr lang="ru-RU" sz="1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ru-RU" sz="1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                                                </a:t>
            </a:r>
            <a:r>
              <a:rPr lang="ru-RU" sz="1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Али </a:t>
            </a:r>
            <a:r>
              <a:rPr lang="ru-RU" sz="14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Апшерони</a:t>
            </a:r>
            <a:r>
              <a:rPr lang="ru-RU" sz="1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 </a:t>
            </a:r>
            <a:r>
              <a:rPr lang="ru-RU" sz="1100" b="0" dirty="0"/>
              <a:t/>
            </a:r>
            <a:br>
              <a:rPr lang="ru-RU" sz="1100" b="0" dirty="0"/>
            </a:br>
            <a:r>
              <a:rPr lang="ru-RU" sz="1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                                  </a:t>
            </a:r>
            <a:endParaRPr lang="ru-RU" sz="1100" b="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390" y="277215"/>
            <a:ext cx="2160587" cy="150151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4" name="TextBox 3"/>
          <p:cNvSpPr txBox="1"/>
          <p:nvPr/>
        </p:nvSpPr>
        <p:spPr>
          <a:xfrm>
            <a:off x="2868193" y="1889788"/>
            <a:ext cx="5118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анятие для учащихся 9 классов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тему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55838" y="3798927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9820" y="4999256"/>
            <a:ext cx="1728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2014 г.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2736803"/>
            <a:ext cx="8238153" cy="923330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lumMod val="60000"/>
                <a:lumOff val="40000"/>
                <a:alpha val="6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«Я и мир профессий»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8017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-2963145"/>
            <a:ext cx="8229600" cy="8179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7626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7220"/>
            <a:ext cx="8228013" cy="4996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64508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accent4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751" y="1057300"/>
            <a:ext cx="8362950" cy="3420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F:\таня\131194766151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794" y="37438"/>
            <a:ext cx="1858649" cy="1139875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87939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015" y="265212"/>
            <a:ext cx="8434387" cy="515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580605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6241" y="351896"/>
            <a:ext cx="8389937" cy="500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02700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116"/>
            <a:ext cx="8229600" cy="543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7158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6597"/>
            <a:ext cx="8385175" cy="4402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31763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077" y="415395"/>
            <a:ext cx="8450263" cy="508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52127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37253"/>
            <a:ext cx="8928992" cy="5077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23938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6365"/>
            <a:ext cx="8856984" cy="4951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40283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75656" y="517241"/>
            <a:ext cx="6400800" cy="4108107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2400" b="1" i="1" u="sng" dirty="0" smtClean="0">
                <a:solidFill>
                  <a:srgbClr val="000000"/>
                </a:solidFill>
                <a:latin typeface="Arial"/>
              </a:rPr>
              <a:t>Пословицы о труде</a:t>
            </a:r>
            <a:br>
              <a:rPr lang="ru-RU" sz="2400" b="1" i="1" u="sng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b="1" i="1" u="sng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400" b="1" i="1" u="sng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b="1" dirty="0" smtClean="0">
                <a:solidFill>
                  <a:srgbClr val="000000"/>
                </a:solidFill>
                <a:latin typeface="Arial"/>
              </a:rPr>
              <a:t>Труд человека кормит, а лень – портит,</a:t>
            </a:r>
            <a:br>
              <a:rPr lang="ru-RU" sz="24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b="1" dirty="0" smtClean="0">
                <a:solidFill>
                  <a:srgbClr val="000000"/>
                </a:solidFill>
                <a:latin typeface="Arial"/>
              </a:rPr>
              <a:t>Терпенье и труд - все перетрут,</a:t>
            </a:r>
            <a:br>
              <a:rPr lang="ru-RU" sz="24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b="1" dirty="0" smtClean="0">
                <a:solidFill>
                  <a:srgbClr val="000000"/>
                </a:solidFill>
                <a:latin typeface="Arial"/>
              </a:rPr>
              <a:t>Маленькое дело лучше большого безделья,</a:t>
            </a:r>
            <a:br>
              <a:rPr lang="ru-RU" sz="24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b="1" dirty="0" smtClean="0">
                <a:solidFill>
                  <a:srgbClr val="000000"/>
                </a:solidFill>
                <a:latin typeface="Arial"/>
              </a:rPr>
              <a:t>Какова пряха – такова на ней и рубаха,</a:t>
            </a:r>
            <a:br>
              <a:rPr lang="ru-RU" sz="24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b="1" dirty="0" smtClean="0">
                <a:solidFill>
                  <a:srgbClr val="000000"/>
                </a:solidFill>
                <a:latin typeface="Arial"/>
              </a:rPr>
              <a:t>Каков мастер, таково и дело,</a:t>
            </a:r>
            <a:br>
              <a:rPr lang="ru-RU" sz="24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b="1" dirty="0" smtClean="0">
                <a:solidFill>
                  <a:srgbClr val="000000"/>
                </a:solidFill>
                <a:latin typeface="Arial"/>
              </a:rPr>
              <a:t>Без топора не плотник, без иглы – не портной,</a:t>
            </a:r>
            <a:br>
              <a:rPr lang="ru-RU" sz="24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b="1" dirty="0" smtClean="0">
                <a:solidFill>
                  <a:srgbClr val="000000"/>
                </a:solidFill>
                <a:latin typeface="Arial"/>
              </a:rPr>
              <a:t>Какова пряха – такова на ней и рубаха,</a:t>
            </a:r>
            <a:br>
              <a:rPr lang="ru-RU" sz="24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b="1" dirty="0" smtClean="0">
                <a:solidFill>
                  <a:srgbClr val="000000"/>
                </a:solidFill>
                <a:latin typeface="Arial"/>
              </a:rPr>
              <a:t>Одно дело делаешь – другое не порть,</a:t>
            </a:r>
            <a:br>
              <a:rPr lang="ru-RU" sz="24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b="1" dirty="0" smtClean="0">
                <a:solidFill>
                  <a:srgbClr val="000000"/>
                </a:solidFill>
                <a:latin typeface="Arial"/>
              </a:rPr>
              <a:t>Умей начать, умей и закончить,</a:t>
            </a:r>
            <a:br>
              <a:rPr lang="ru-RU" sz="2400" b="1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b="1" dirty="0" smtClean="0">
                <a:solidFill>
                  <a:srgbClr val="000000"/>
                </a:solidFill>
                <a:latin typeface="Arial"/>
              </a:rPr>
              <a:t>Всякое дело мастера боится</a:t>
            </a:r>
            <a:endParaRPr lang="ru-RU" sz="4000" dirty="0" smtClean="0">
              <a:solidFill>
                <a:srgbClr val="000000"/>
              </a:solidFill>
              <a:latin typeface="Arial"/>
            </a:endParaRP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17673"/>
            <a:ext cx="1193300" cy="10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75635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" y="-1293292"/>
            <a:ext cx="8385175" cy="5820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837297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187624" y="157200"/>
            <a:ext cx="7093340" cy="1800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7207"/>
            <a:ext cx="9036496" cy="529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938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6761"/>
            <a:ext cx="7772400" cy="5060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19465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-2423086"/>
            <a:ext cx="8686800" cy="6913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45578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1866"/>
            <a:ext cx="8686800" cy="5511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91939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3220" y="-1462980"/>
            <a:ext cx="8686800" cy="696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91916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6412" y="-138907"/>
            <a:ext cx="8686800" cy="5853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20295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4616"/>
            <a:ext cx="8686800" cy="4685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267058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702" y="-2123052"/>
            <a:ext cx="8686800" cy="7592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01458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691680" y="2857502"/>
            <a:ext cx="5637010" cy="735099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Поступать на такие специальности, где будет в перспективе спрос, чтобы после учебного заведения быть востребованными в жизни, а не годами искать себе работу.</a:t>
            </a:r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115619" y="277215"/>
            <a:ext cx="7175351" cy="1494306"/>
          </a:xfrm>
        </p:spPr>
        <p:txBody>
          <a:bodyPr/>
          <a:lstStyle/>
          <a:p>
            <a:r>
              <a:rPr lang="ru-RU" dirty="0" smtClean="0"/>
              <a:t>Главная задача при выборе специальности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8904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95536" y="0"/>
            <a:ext cx="8424936" cy="4887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1485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376681652"/>
              </p:ext>
            </p:extLst>
          </p:nvPr>
        </p:nvGraphicFramePr>
        <p:xfrm>
          <a:off x="107504" y="97193"/>
          <a:ext cx="8856984" cy="5308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948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609600"/>
            <a:ext cx="8208912" cy="2895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410" name="Picture 3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2166" y="397228"/>
            <a:ext cx="8540750" cy="49805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xmlns="" val="2242428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3" y="4237654"/>
            <a:ext cx="7406208" cy="84009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Спасибо за внимание</a:t>
            </a:r>
            <a:r>
              <a:rPr lang="ru-RU" dirty="0" smtClean="0">
                <a:sym typeface="Wingdings" pitchFamily="2" charset="2"/>
              </a:rPr>
              <a:t>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609600"/>
            <a:ext cx="8748464" cy="2895600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«Если человек не знает, к какой 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</a:rPr>
              <a:t>пристани он держит путь, для него ни один ветер не будет попутным»</a:t>
            </a:r>
            <a:endParaRPr lang="ru-RU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/>
            </a:endParaRPr>
          </a:p>
        </p:txBody>
      </p:sp>
      <p:pic>
        <p:nvPicPr>
          <p:cNvPr id="4099" name="Picture 3" descr="F:\таня\ar119411126832823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537353"/>
            <a:ext cx="4241080" cy="270030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75298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67544" y="609865"/>
            <a:ext cx="8064896" cy="4647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54380527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5" name="Picture 5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67544" y="217207"/>
            <a:ext cx="8064896" cy="528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69011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903" y="243416"/>
            <a:ext cx="8692008" cy="5226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7468112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3" y="207700"/>
            <a:ext cx="8228013" cy="5299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65203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542" y="-1042933"/>
            <a:ext cx="8607425" cy="6660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67390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14712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471</TotalTime>
  <Words>245</Words>
  <Application>Microsoft Office PowerPoint</Application>
  <PresentationFormat>Экран (16:10)</PresentationFormat>
  <Paragraphs>16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Воздушный поток</vt:lpstr>
      <vt:lpstr>Как хорошо, когда у человека есть возможность выбрать себе профессию не по необходимости, а сообразуясь с душевными склонностями.                                                  Али Апшерони                                  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Главная задача при выборе специальности</vt:lpstr>
      <vt:lpstr>Слайд 30</vt:lpstr>
      <vt:lpstr>Слайд 31</vt:lpstr>
      <vt:lpstr>Спасибо за внимание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хорошо, когда у человека естьвозможность выбрать себе профессию не по необходимости, а сообразуясь с душевными склонностями.                                                                                       Али Апшерони   </dc:title>
  <cp:lastModifiedBy>BarakovskayaEJ</cp:lastModifiedBy>
  <cp:revision>36</cp:revision>
  <dcterms:modified xsi:type="dcterms:W3CDTF">2014-10-15T10:44:06Z</dcterms:modified>
</cp:coreProperties>
</file>