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87" r:id="rId4"/>
    <p:sldId id="289" r:id="rId5"/>
    <p:sldId id="285" r:id="rId6"/>
    <p:sldId id="259" r:id="rId7"/>
    <p:sldId id="267" r:id="rId8"/>
    <p:sldId id="268" r:id="rId9"/>
    <p:sldId id="258" r:id="rId10"/>
    <p:sldId id="283" r:id="rId11"/>
    <p:sldId id="262" r:id="rId12"/>
    <p:sldId id="261" r:id="rId13"/>
    <p:sldId id="260" r:id="rId14"/>
    <p:sldId id="265" r:id="rId15"/>
    <p:sldId id="264" r:id="rId16"/>
    <p:sldId id="270" r:id="rId17"/>
    <p:sldId id="273" r:id="rId18"/>
    <p:sldId id="277" r:id="rId19"/>
    <p:sldId id="288" r:id="rId20"/>
    <p:sldId id="275" r:id="rId21"/>
    <p:sldId id="274" r:id="rId22"/>
    <p:sldId id="279" r:id="rId23"/>
    <p:sldId id="278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3905"/>
    <a:srgbClr val="642F04"/>
    <a:srgbClr val="CC6600"/>
    <a:srgbClr val="FFDF57"/>
    <a:srgbClr val="FFE579"/>
    <a:srgbClr val="FFD93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A18B-5B47-4362-A03D-54AA14D72A1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822E-5EC9-4016-B0EE-6D4C8C68D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A18B-5B47-4362-A03D-54AA14D72A1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822E-5EC9-4016-B0EE-6D4C8C68D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A18B-5B47-4362-A03D-54AA14D72A1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822E-5EC9-4016-B0EE-6D4C8C68D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A18B-5B47-4362-A03D-54AA14D72A1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822E-5EC9-4016-B0EE-6D4C8C68D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A18B-5B47-4362-A03D-54AA14D72A1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822E-5EC9-4016-B0EE-6D4C8C68D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A18B-5B47-4362-A03D-54AA14D72A1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822E-5EC9-4016-B0EE-6D4C8C68D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A18B-5B47-4362-A03D-54AA14D72A1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822E-5EC9-4016-B0EE-6D4C8C68D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A18B-5B47-4362-A03D-54AA14D72A1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822E-5EC9-4016-B0EE-6D4C8C68D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A18B-5B47-4362-A03D-54AA14D72A1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822E-5EC9-4016-B0EE-6D4C8C68D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A18B-5B47-4362-A03D-54AA14D72A1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822E-5EC9-4016-B0EE-6D4C8C68D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A18B-5B47-4362-A03D-54AA14D72A1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822E-5EC9-4016-B0EE-6D4C8C68D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40000"/>
                <a:lumOff val="60000"/>
              </a:schemeClr>
            </a:gs>
            <a:gs pos="100000">
              <a:schemeClr val="tx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EA18B-5B47-4362-A03D-54AA14D72A1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9822E-5EC9-4016-B0EE-6D4C8C68D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15200" cy="288032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Урок  по  теме:</a:t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> «Сера  и  ее </a:t>
            </a:r>
            <a:r>
              <a:rPr lang="ru-RU" sz="6600" dirty="0">
                <a:solidFill>
                  <a:srgbClr val="FFFF00"/>
                </a:solidFill>
              </a:rPr>
              <a:t>с</a:t>
            </a:r>
            <a:r>
              <a:rPr lang="ru-RU" sz="6600" dirty="0" smtClean="0">
                <a:solidFill>
                  <a:srgbClr val="FFFF00"/>
                </a:solidFill>
              </a:rPr>
              <a:t>войства »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Класс:  9 </a:t>
            </a:r>
          </a:p>
          <a:p>
            <a:pPr marL="0" indent="0">
              <a:buNone/>
            </a:pPr>
            <a:r>
              <a:rPr lang="ru-RU" dirty="0" smtClean="0"/>
              <a:t>                    Учитель: </a:t>
            </a:r>
            <a:r>
              <a:rPr lang="ru-RU" dirty="0" err="1" smtClean="0"/>
              <a:t>Ладонин</a:t>
            </a:r>
            <a:r>
              <a:rPr lang="ru-RU" dirty="0" smtClean="0"/>
              <a:t> С.А.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0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22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71670" y="142852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Сера самородная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071546"/>
            <a:ext cx="6705854" cy="514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42852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Историческая справка.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0694" y="1071546"/>
            <a:ext cx="3429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642F04"/>
                </a:solidFill>
                <a:latin typeface="Comic Sans MS" pitchFamily="66" charset="0"/>
              </a:rPr>
              <a:t>C</a:t>
            </a:r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ера встречается в природе в свободном (самородном) состоянии,  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поэтому она была известна человеку уже в глубокой древности.  </a:t>
            </a:r>
          </a:p>
          <a:p>
            <a:endParaRPr lang="ru-RU" sz="2400" b="1" dirty="0" smtClean="0">
              <a:solidFill>
                <a:srgbClr val="642F04"/>
              </a:solidFill>
              <a:latin typeface="Comic Sans MS" pitchFamily="66" charset="0"/>
            </a:endParaRPr>
          </a:p>
        </p:txBody>
      </p:sp>
      <p:pic>
        <p:nvPicPr>
          <p:cNvPr id="4" name="Picture 4" descr="D:\ЮЛИЯ - документы\СЕРА\СЕРА и ее соединения\сера\9d2cbfbee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2984"/>
            <a:ext cx="4825080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71488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Сера привлекала внимание характерной окраской, голубым цветом пламени и специфическим запахом, возникающим при горении (запах сернистого газа).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42852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Историческая справка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928670"/>
            <a:ext cx="528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Считалось, что горящая сера отгоняет нечистую силу. </a:t>
            </a:r>
          </a:p>
          <a:p>
            <a:endParaRPr lang="ru-RU" sz="2400" b="1" dirty="0" smtClean="0">
              <a:solidFill>
                <a:srgbClr val="642F04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В Библии говорится об использовании серы для очищения грешников.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928670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4500570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В Древнем Риме с помощью сернистого газа отбеливали ткани. 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Издавна использовалась сера в медицине — ее пламенем окуривали больных, ее включали в состав различных мазей для лечения кожных заболеваний.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3500438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Применение горящей серы для дезинфекции упоминается Гомером.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142852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Историческая справка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857232"/>
            <a:ext cx="42148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В 11 в. 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алхимики 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полагали, что 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металлы, в том 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числе золото и серебро, состоят из находящихся в различных соотношениях серы и ртути. </a:t>
            </a:r>
            <a:endParaRPr lang="ru-RU" sz="2400" b="1" dirty="0">
              <a:solidFill>
                <a:srgbClr val="642F04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29520" y="285728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857232"/>
            <a:ext cx="4333587" cy="328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4286256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Поэтому сера играла важную роль в попытках алхимиков найти «философский камень» и превратить недрагоценные металлы в драгоценные. 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В 16 в. Парацельс считал серу наряду с ртутью и «солью» одним из основных «начал» природы, «душою» всех тел.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14285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Историческая справка.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3306" y="1142984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Практическое значение серы резко возросло после того, как изобрели черный</a:t>
            </a:r>
            <a:r>
              <a:rPr lang="en-US" sz="2400" b="1" dirty="0" smtClean="0">
                <a:solidFill>
                  <a:srgbClr val="642F04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порох 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(в состав которого обязательно входит сера).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14298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3286124"/>
            <a:ext cx="871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                           Византийцы в 673 г., защищая                   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                           Константинополь,  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                           сожгли флот неприятеля с помощью так называемого   греческого огня — смеси селитры, серы, смолы и других  веществ — пламя которого не гасилось водой. 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В средние века в Европе применялся черный порох, по составу близкий к смеси греческого огня.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14285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Аллотропия серы.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285860"/>
            <a:ext cx="4071966" cy="7143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6314" y="1285860"/>
            <a:ext cx="4071966" cy="7143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8596" y="135729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кристаллическая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1357298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пластическая</a:t>
            </a:r>
          </a:p>
        </p:txBody>
      </p:sp>
      <p:pic>
        <p:nvPicPr>
          <p:cNvPr id="1026" name="Picture 2" descr="D:\ЮЛИЯ - документы\СЕРА\СЕРА и ее соединения\сера\Новая папка\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714752"/>
            <a:ext cx="4015974" cy="28575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5214942" y="2357430"/>
            <a:ext cx="3302000" cy="730250"/>
            <a:chOff x="2866" y="5928"/>
            <a:chExt cx="5199" cy="1150"/>
          </a:xfrm>
        </p:grpSpPr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>
              <a:off x="4768" y="6263"/>
              <a:ext cx="734" cy="5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>
              <a:off x="6519" y="6227"/>
              <a:ext cx="666" cy="5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>
              <a:off x="2866" y="6227"/>
              <a:ext cx="666" cy="51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flipH="1">
              <a:off x="3831" y="6227"/>
              <a:ext cx="666" cy="5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 flipH="1">
              <a:off x="5683" y="6191"/>
              <a:ext cx="666" cy="5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 flipH="1">
              <a:off x="7399" y="6227"/>
              <a:ext cx="666" cy="5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3532" y="6616"/>
              <a:ext cx="462" cy="46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22" y="6616"/>
              <a:ext cx="462" cy="46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7051" y="6616"/>
              <a:ext cx="462" cy="46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4379" y="5928"/>
              <a:ext cx="462" cy="46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6212" y="5928"/>
              <a:ext cx="462" cy="46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1214414" y="2143116"/>
            <a:ext cx="2527300" cy="1271588"/>
            <a:chOff x="3079" y="1856"/>
            <a:chExt cx="3982" cy="2001"/>
          </a:xfrm>
        </p:grpSpPr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 rot="10800000">
              <a:off x="3407" y="2155"/>
              <a:ext cx="666" cy="5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V="1">
              <a:off x="6096" y="2191"/>
              <a:ext cx="666" cy="133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 rot="10800000" flipH="1">
              <a:off x="6096" y="2155"/>
              <a:ext cx="666" cy="5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3" name="AutoShape 19"/>
            <p:cNvCxnSpPr>
              <a:cxnSpLocks noChangeShapeType="1"/>
            </p:cNvCxnSpPr>
            <p:nvPr/>
          </p:nvCxnSpPr>
          <p:spPr bwMode="auto">
            <a:xfrm>
              <a:off x="3301" y="2155"/>
              <a:ext cx="772" cy="13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 rot="10800000">
              <a:off x="6599" y="1856"/>
              <a:ext cx="462" cy="46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 rot="10800000">
              <a:off x="3079" y="1856"/>
              <a:ext cx="462" cy="46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46" name="Group 22"/>
            <p:cNvGrpSpPr>
              <a:grpSpLocks/>
            </p:cNvGrpSpPr>
            <p:nvPr/>
          </p:nvGrpSpPr>
          <p:grpSpPr bwMode="auto">
            <a:xfrm>
              <a:off x="3919" y="1856"/>
              <a:ext cx="2295" cy="1150"/>
              <a:chOff x="3919" y="1856"/>
              <a:chExt cx="2295" cy="1150"/>
            </a:xfrm>
          </p:grpSpPr>
          <p:cxnSp>
            <p:nvCxnSpPr>
              <p:cNvPr id="1047" name="AutoShape 23"/>
              <p:cNvCxnSpPr>
                <a:cxnSpLocks noChangeShapeType="1"/>
              </p:cNvCxnSpPr>
              <p:nvPr/>
            </p:nvCxnSpPr>
            <p:spPr bwMode="auto">
              <a:xfrm rot="10800000">
                <a:off x="5091" y="2087"/>
                <a:ext cx="734" cy="58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8" name="AutoShape 24"/>
              <p:cNvCxnSpPr>
                <a:cxnSpLocks noChangeShapeType="1"/>
              </p:cNvCxnSpPr>
              <p:nvPr/>
            </p:nvCxnSpPr>
            <p:spPr bwMode="auto">
              <a:xfrm rot="10800000" flipH="1">
                <a:off x="4244" y="2191"/>
                <a:ext cx="666" cy="5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049" name="Oval 25"/>
              <p:cNvSpPr>
                <a:spLocks noChangeArrowheads="1"/>
              </p:cNvSpPr>
              <p:nvPr/>
            </p:nvSpPr>
            <p:spPr bwMode="auto">
              <a:xfrm rot="10800000">
                <a:off x="4809" y="1856"/>
                <a:ext cx="462" cy="46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Oval 26"/>
              <p:cNvSpPr>
                <a:spLocks noChangeArrowheads="1"/>
              </p:cNvSpPr>
              <p:nvPr/>
            </p:nvSpPr>
            <p:spPr bwMode="auto">
              <a:xfrm rot="10800000">
                <a:off x="5752" y="2544"/>
                <a:ext cx="462" cy="46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Oval 27"/>
              <p:cNvSpPr>
                <a:spLocks noChangeArrowheads="1"/>
              </p:cNvSpPr>
              <p:nvPr/>
            </p:nvSpPr>
            <p:spPr bwMode="auto">
              <a:xfrm rot="10800000">
                <a:off x="3919" y="2544"/>
                <a:ext cx="462" cy="46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52" name="Group 28"/>
            <p:cNvGrpSpPr>
              <a:grpSpLocks/>
            </p:cNvGrpSpPr>
            <p:nvPr/>
          </p:nvGrpSpPr>
          <p:grpSpPr bwMode="auto">
            <a:xfrm>
              <a:off x="3919" y="2707"/>
              <a:ext cx="2295" cy="1150"/>
              <a:chOff x="3919" y="1856"/>
              <a:chExt cx="2295" cy="1150"/>
            </a:xfrm>
          </p:grpSpPr>
          <p:cxnSp>
            <p:nvCxnSpPr>
              <p:cNvPr id="1053" name="AutoShape 29"/>
              <p:cNvCxnSpPr>
                <a:cxnSpLocks noChangeShapeType="1"/>
              </p:cNvCxnSpPr>
              <p:nvPr/>
            </p:nvCxnSpPr>
            <p:spPr bwMode="auto">
              <a:xfrm rot="10800000">
                <a:off x="5091" y="2087"/>
                <a:ext cx="734" cy="58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54" name="AutoShape 30"/>
              <p:cNvCxnSpPr>
                <a:cxnSpLocks noChangeShapeType="1"/>
              </p:cNvCxnSpPr>
              <p:nvPr/>
            </p:nvCxnSpPr>
            <p:spPr bwMode="auto">
              <a:xfrm rot="10800000" flipH="1">
                <a:off x="4244" y="2191"/>
                <a:ext cx="666" cy="5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055" name="Oval 31"/>
              <p:cNvSpPr>
                <a:spLocks noChangeArrowheads="1"/>
              </p:cNvSpPr>
              <p:nvPr/>
            </p:nvSpPr>
            <p:spPr bwMode="auto">
              <a:xfrm rot="10800000">
                <a:off x="4809" y="1856"/>
                <a:ext cx="462" cy="46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Oval 32"/>
              <p:cNvSpPr>
                <a:spLocks noChangeArrowheads="1"/>
              </p:cNvSpPr>
              <p:nvPr/>
            </p:nvSpPr>
            <p:spPr bwMode="auto">
              <a:xfrm rot="10800000">
                <a:off x="5752" y="2544"/>
                <a:ext cx="462" cy="46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Oval 33"/>
              <p:cNvSpPr>
                <a:spLocks noChangeArrowheads="1"/>
              </p:cNvSpPr>
              <p:nvPr/>
            </p:nvSpPr>
            <p:spPr bwMode="auto">
              <a:xfrm rot="10800000">
                <a:off x="3919" y="2544"/>
                <a:ext cx="462" cy="46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714752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4285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Физические свойства.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2" name="Picture 2" descr="D:\ЮЛИЯ - документы\СЕРА\СЕРА и ее соединения\сера\Новая папка\S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2984"/>
            <a:ext cx="3612722" cy="30003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214810" y="1214422"/>
            <a:ext cx="46434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— твердое агрегатное 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                      состояние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— желтого цвета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— не растворима в воде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— не смачивается водой 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     (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ФЛОТ</a:t>
            </a:r>
            <a:r>
              <a:rPr lang="ru-RU" sz="2400" b="1" dirty="0" err="1" smtClean="0">
                <a:solidFill>
                  <a:srgbClr val="642F04"/>
                </a:solidFill>
                <a:latin typeface="Comic Sans MS" pitchFamily="66" charset="0"/>
              </a:rPr>
              <a:t>ация</a:t>
            </a:r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)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— растворяется в 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            органических 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                 растворителях  </a:t>
            </a:r>
          </a:p>
        </p:txBody>
      </p:sp>
      <p:pic>
        <p:nvPicPr>
          <p:cNvPr id="7" name="Picture 7" descr="L05p3p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4214818"/>
            <a:ext cx="3329090" cy="249715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4285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Химические свойства.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000108"/>
          <a:ext cx="8715436" cy="55007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57718"/>
                <a:gridCol w="4357718"/>
              </a:tblGrid>
              <a:tr h="93629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Окислительные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свойства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Восстановительные свойства</a:t>
                      </a: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4285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Химические свойства.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000108"/>
          <a:ext cx="8715436" cy="55007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57718"/>
                <a:gridCol w="4357718"/>
              </a:tblGrid>
              <a:tr h="93629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Окислительные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свойства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Восстановительные свойства</a:t>
                      </a: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1. Сера взаимодействует практически со всеми металлами.</a:t>
                      </a:r>
                    </a:p>
                    <a:p>
                      <a:pPr algn="ctr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Al + S =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4285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Химические свойства.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000108"/>
          <a:ext cx="8715436" cy="55007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57718"/>
                <a:gridCol w="4357718"/>
              </a:tblGrid>
              <a:tr h="93629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Окислительные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свойства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Восстановительные свойства</a:t>
                      </a: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1. Сера взаимодействует практически со всеми металлами.</a:t>
                      </a:r>
                    </a:p>
                    <a:p>
                      <a:pPr algn="ctr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Al + S =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2. Со щелочными металлами сера взаимодействует без нагревания.</a:t>
                      </a:r>
                      <a:endParaRPr lang="en-US" sz="1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Na + S = 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78827" y="1412776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Сера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2780928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6" name="Picture 2" descr="D:\ЮЛИЯ - документы\СЕРА\СЕРА и ее соединения\сера\Новая папка\3dc9195bfde8acd2e32fc777ba5ae5a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665017" y="2519559"/>
            <a:ext cx="2000265" cy="26670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7" name="Picture 3" descr="D:\ЮЛИЯ - документы\СЕРА\СЕРА и ее соединения\сера\Новая папка\m-sera_11-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548680"/>
            <a:ext cx="2428860" cy="19178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8" name="Picture 4" descr="D:\ЮЛИЯ - документы\СЕРА\СЕРА и ее соединения\сера\Новая папка\m-sera_14_22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548680"/>
            <a:ext cx="2493835" cy="17145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4285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Химические свойства.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000108"/>
          <a:ext cx="8715436" cy="55007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57718"/>
                <a:gridCol w="4357718"/>
              </a:tblGrid>
              <a:tr h="93629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Окислительные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свойства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Восстановительные свойства</a:t>
                      </a: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1. Сера взаимодействует практически со всеми металлами.</a:t>
                      </a:r>
                    </a:p>
                    <a:p>
                      <a:pPr algn="ctr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Al + S =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2. Со щелочными металлами сера взаимодействует без нагревания.</a:t>
                      </a:r>
                      <a:endParaRPr lang="en-US" sz="1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Na + S = 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3. При повышенной температуре сера взаимодействует с водородом.</a:t>
                      </a:r>
                      <a:endParaRPr lang="en-US" sz="1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+ S =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4285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Химические свойства.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000108"/>
          <a:ext cx="8715436" cy="55007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57718"/>
                <a:gridCol w="4357718"/>
              </a:tblGrid>
              <a:tr h="93629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Окислительные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свойства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Восстановительные свойства</a:t>
                      </a: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1. Сера взаимодействует практически со всеми металлами.</a:t>
                      </a:r>
                    </a:p>
                    <a:p>
                      <a:pPr algn="ctr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Al + S =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1. Сера взаимодействует с кислородом (горит)</a:t>
                      </a:r>
                      <a:endParaRPr lang="en-US" sz="1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 + O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=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2. Со щелочными металлами сера взаимодействует без нагревания.</a:t>
                      </a:r>
                      <a:endParaRPr lang="en-US" sz="1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Na + S = 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3. При повышенной температуре сера взаимодействует с водородом.</a:t>
                      </a:r>
                      <a:endParaRPr lang="en-US" sz="1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+ S =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4285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Химические свойства.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000108"/>
          <a:ext cx="8715436" cy="55007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57718"/>
                <a:gridCol w="4357718"/>
              </a:tblGrid>
              <a:tr h="93629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Окислительные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свойства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Восстановительные свойства</a:t>
                      </a: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1. Сера взаимодействует практически со всеми металлами.</a:t>
                      </a:r>
                    </a:p>
                    <a:p>
                      <a:pPr algn="ctr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Al + S =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1. Сера взаимодействует с кислородом (горит)</a:t>
                      </a:r>
                      <a:endParaRPr lang="en-US" sz="1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 + O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=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2. Со щелочными металлами сера взаимодействует без нагревания.</a:t>
                      </a:r>
                      <a:endParaRPr lang="en-US" sz="1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Na + S = 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2. Сера взаимодействует со   фтором.</a:t>
                      </a:r>
                      <a:endParaRPr lang="en-US" sz="1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 + F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= 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3. При повышенной температуре сера взаимодействует с водородом.</a:t>
                      </a:r>
                      <a:endParaRPr lang="en-US" sz="1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+ S =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4285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Химические свойства.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000108"/>
          <a:ext cx="8715436" cy="55007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57718"/>
                <a:gridCol w="4357718"/>
              </a:tblGrid>
              <a:tr h="93629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Окислительные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свойства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Восстановительные свойства</a:t>
                      </a: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1. Сера взаимодействует практически со всеми металлами.</a:t>
                      </a:r>
                    </a:p>
                    <a:p>
                      <a:pPr algn="ctr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Al + S = Al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</a:t>
                      </a:r>
                      <a:endParaRPr lang="ru-RU" sz="2800" b="1" kern="1200" baseline="-250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1. Сера взаимодействует с кислородом (горит)</a:t>
                      </a:r>
                      <a:endParaRPr lang="en-US" sz="1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 + O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= SO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endParaRPr lang="ru-RU" sz="2800" b="1" kern="1200" baseline="-250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2. Со щелочными металлами сера взаимодействует без нагревания.</a:t>
                      </a:r>
                      <a:endParaRPr lang="en-US" sz="1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Na + S = Na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 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2. Сера взаимодействует со   фтором.</a:t>
                      </a:r>
                      <a:endParaRPr lang="en-US" sz="1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 + F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= SF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3. При повышенной температуре сера взаимодействует с водородом.</a:t>
                      </a:r>
                      <a:endParaRPr lang="en-US" sz="1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+ S = H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4285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Химические свойства.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000108"/>
          <a:ext cx="8715436" cy="55007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57718"/>
                <a:gridCol w="4357718"/>
              </a:tblGrid>
              <a:tr h="93629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Окислительные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свойства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Восстановительные свойства</a:t>
                      </a: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1. Сера взаимодействует практически со всеми металлами.</a:t>
                      </a:r>
                    </a:p>
                    <a:p>
                      <a:pPr algn="ctr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2Al + 3S = Al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</a:t>
                      </a:r>
                      <a:endParaRPr lang="ru-RU" sz="2800" b="1" kern="1200" baseline="-250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1. Сера взаимодействует с кислородом (горит)</a:t>
                      </a:r>
                      <a:endParaRPr lang="en-US" sz="1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 + O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= SO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endParaRPr lang="ru-RU" sz="2800" b="1" kern="1200" baseline="-250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2. Со щелочными металлами сера взаимодействует без нагревания.</a:t>
                      </a:r>
                      <a:endParaRPr lang="en-US" sz="1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2Na + S = Na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 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2. Сера взаимодействует со   фтором.</a:t>
                      </a:r>
                      <a:endParaRPr lang="en-US" sz="1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 + 3F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= SF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21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3. При повышенной температуре сера взаимодействует с водородом.</a:t>
                      </a:r>
                      <a:endParaRPr lang="en-US" sz="1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+ S = H</a:t>
                      </a:r>
                      <a:r>
                        <a:rPr lang="en-US" sz="2800" b="1" kern="1200" baseline="-250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</a:t>
                      </a:r>
                      <a:endParaRPr lang="ru-RU" sz="2800" b="1" kern="1200" dirty="0" smtClean="0">
                        <a:solidFill>
                          <a:srgbClr val="642F04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 стрелкой 19"/>
          <p:cNvCxnSpPr>
            <a:endCxn id="9" idx="3"/>
          </p:cNvCxnSpPr>
          <p:nvPr/>
        </p:nvCxnSpPr>
        <p:spPr>
          <a:xfrm rot="10800000" flipV="1">
            <a:off x="2144896" y="3429000"/>
            <a:ext cx="1569848" cy="663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5" idx="1"/>
          </p:cNvCxnSpPr>
          <p:nvPr/>
        </p:nvCxnSpPr>
        <p:spPr>
          <a:xfrm>
            <a:off x="4929190" y="3429000"/>
            <a:ext cx="1714512" cy="3966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714876" y="3714752"/>
            <a:ext cx="1285884" cy="1143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14282" y="14285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Применение серы.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643306" y="2500306"/>
            <a:ext cx="1359359" cy="1446550"/>
            <a:chOff x="3428992" y="2643182"/>
            <a:chExt cx="1359359" cy="1446550"/>
          </a:xfrm>
        </p:grpSpPr>
        <p:sp>
          <p:nvSpPr>
            <p:cNvPr id="3" name="Oval 10"/>
            <p:cNvSpPr>
              <a:spLocks noChangeArrowheads="1"/>
            </p:cNvSpPr>
            <p:nvPr/>
          </p:nvSpPr>
          <p:spPr bwMode="auto">
            <a:xfrm>
              <a:off x="3428992" y="2714620"/>
              <a:ext cx="1359359" cy="13591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71868" y="2643182"/>
              <a:ext cx="114300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smtClean="0"/>
                <a:t>S</a:t>
              </a:r>
              <a:endParaRPr lang="ru-RU" sz="8800" dirty="0"/>
            </a:p>
          </p:txBody>
        </p:sp>
      </p:grp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857232"/>
          <a:ext cx="6096000" cy="47639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/>
              </a:tblGrid>
              <a:tr h="377693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Производство резины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7312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6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Производство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черного пороха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161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693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642F04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Производство красителей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885875" y="1257209"/>
            <a:ext cx="1029163" cy="137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500438"/>
            <a:ext cx="1573424" cy="118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5404363"/>
            <a:ext cx="1833552" cy="119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29256" y="857232"/>
            <a:ext cx="3714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Производство спичек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0694" y="257174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Медицина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9256" y="4786322"/>
            <a:ext cx="3714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Борьба с вредителями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64" y="5214950"/>
            <a:ext cx="1824033" cy="13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702" y="3071810"/>
            <a:ext cx="1560549" cy="15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72264" y="1285860"/>
            <a:ext cx="1738325" cy="130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>
            <a:endCxn id="8" idx="2"/>
          </p:cNvCxnSpPr>
          <p:nvPr/>
        </p:nvCxnSpPr>
        <p:spPr>
          <a:xfrm rot="10800000">
            <a:off x="2086566" y="1943318"/>
            <a:ext cx="1628179" cy="9856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6" idx="1"/>
          </p:cNvCxnSpPr>
          <p:nvPr/>
        </p:nvCxnSpPr>
        <p:spPr>
          <a:xfrm flipV="1">
            <a:off x="4857752" y="1937732"/>
            <a:ext cx="1714512" cy="9197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107521" y="3964785"/>
            <a:ext cx="1000132" cy="6429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0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Положение в Периодической системе:</a:t>
            </a:r>
          </a:p>
        </p:txBody>
      </p:sp>
      <p:pic>
        <p:nvPicPr>
          <p:cNvPr id="9" name="Picture 2" descr="E:\ГАЛОГЕНЫ\Рисунки\Период..gif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172633" y="620688"/>
            <a:ext cx="8798734" cy="6057979"/>
          </a:xfrm>
          <a:prstGeom prst="rect">
            <a:avLst/>
          </a:prstGeom>
          <a:noFill/>
        </p:spPr>
      </p:pic>
      <p:pic>
        <p:nvPicPr>
          <p:cNvPr id="12" name="Picture 2" descr="E:\ГАЛОГЕНЫ\Рисунки\Период..gif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172633" y="611381"/>
            <a:ext cx="8798734" cy="6057979"/>
          </a:xfrm>
          <a:prstGeom prst="rect">
            <a:avLst/>
          </a:prstGeom>
          <a:noFill/>
        </p:spPr>
      </p:pic>
      <p:pic>
        <p:nvPicPr>
          <p:cNvPr id="14" name="Picture 2" descr="E:\ГАЛОГЕНЫ\Рисунки\Период..gif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 l="41721" t="25354" r="51732" b="69234"/>
          <a:stretch>
            <a:fillRect/>
          </a:stretch>
        </p:blipFill>
        <p:spPr bwMode="auto">
          <a:xfrm>
            <a:off x="3779912" y="2132856"/>
            <a:ext cx="885666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" name="Picture 2" descr="E:\ГАЛОГЕНЫ\Рисунки\Период..gif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 t="41618"/>
          <a:stretch>
            <a:fillRect/>
          </a:stretch>
        </p:blipFill>
        <p:spPr bwMode="auto">
          <a:xfrm>
            <a:off x="172633" y="3140968"/>
            <a:ext cx="8798734" cy="35367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314096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Сера: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Порядковый номер № 16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Период : 3 период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Группа: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VI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группа, главная подгруппа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14400" y="762000"/>
            <a:ext cx="14478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</a:t>
            </a:r>
            <a:endParaRPr lang="ru-RU" sz="9600" b="1" dirty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1752600"/>
            <a:ext cx="76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93905"/>
                </a:solidFill>
                <a:latin typeface="Comic Sans MS" pitchFamily="66" charset="0"/>
              </a:rPr>
              <a:t>+16</a:t>
            </a:r>
            <a:endParaRPr lang="ru-RU" sz="2400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838200"/>
            <a:ext cx="76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93905"/>
                </a:solidFill>
                <a:latin typeface="Comic Sans MS" pitchFamily="66" charset="0"/>
              </a:rPr>
              <a:t>32</a:t>
            </a:r>
            <a:endParaRPr lang="ru-RU" sz="2400" b="1" dirty="0" smtClean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7400" y="8382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5" name="Дуга 14"/>
          <p:cNvSpPr/>
          <p:nvPr/>
        </p:nvSpPr>
        <p:spPr>
          <a:xfrm>
            <a:off x="2438400" y="762000"/>
            <a:ext cx="533400" cy="1447800"/>
          </a:xfrm>
          <a:prstGeom prst="arc">
            <a:avLst>
              <a:gd name="adj1" fmla="val 16602595"/>
              <a:gd name="adj2" fmla="val 5240682"/>
            </a:avLst>
          </a:prstGeom>
          <a:ln w="38100">
            <a:solidFill>
              <a:srgbClr val="642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93905"/>
              </a:solidFill>
            </a:endParaRPr>
          </a:p>
        </p:txBody>
      </p:sp>
      <p:sp>
        <p:nvSpPr>
          <p:cNvPr id="16" name="Дуга 15"/>
          <p:cNvSpPr/>
          <p:nvPr/>
        </p:nvSpPr>
        <p:spPr>
          <a:xfrm>
            <a:off x="2819400" y="762000"/>
            <a:ext cx="533400" cy="1447800"/>
          </a:xfrm>
          <a:prstGeom prst="arc">
            <a:avLst>
              <a:gd name="adj1" fmla="val 16602595"/>
              <a:gd name="adj2" fmla="val 5240682"/>
            </a:avLst>
          </a:prstGeom>
          <a:ln w="38100">
            <a:solidFill>
              <a:srgbClr val="642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93905"/>
              </a:solidFill>
            </a:endParaRPr>
          </a:p>
        </p:txBody>
      </p:sp>
      <p:sp>
        <p:nvSpPr>
          <p:cNvPr id="18" name="Дуга 17"/>
          <p:cNvSpPr/>
          <p:nvPr/>
        </p:nvSpPr>
        <p:spPr>
          <a:xfrm>
            <a:off x="3181350" y="762000"/>
            <a:ext cx="533400" cy="1447800"/>
          </a:xfrm>
          <a:prstGeom prst="arc">
            <a:avLst>
              <a:gd name="adj1" fmla="val 16602595"/>
              <a:gd name="adj2" fmla="val 5240682"/>
            </a:avLst>
          </a:prstGeom>
          <a:ln w="38100">
            <a:solidFill>
              <a:srgbClr val="642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93905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62200" y="21960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93905"/>
                </a:solidFill>
                <a:latin typeface="Comic Sans MS" pitchFamily="66" charset="0"/>
              </a:rPr>
              <a:t>2</a:t>
            </a:r>
            <a:endParaRPr lang="ru-RU" sz="2400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40000" y="21960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93905"/>
                </a:solidFill>
                <a:latin typeface="Comic Sans MS" pitchFamily="66" charset="0"/>
              </a:rPr>
              <a:t>6</a:t>
            </a:r>
            <a:endParaRPr lang="ru-RU" sz="2400" b="1" dirty="0" smtClean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08000" y="21960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93905"/>
                </a:solidFill>
                <a:latin typeface="Comic Sans MS" pitchFamily="66" charset="0"/>
              </a:rPr>
              <a:t>8</a:t>
            </a:r>
            <a:endParaRPr lang="ru-RU" sz="2400" b="1" dirty="0" smtClean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38600" y="838200"/>
            <a:ext cx="137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38600" y="1752600"/>
            <a:ext cx="137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14800" y="1295400"/>
            <a:ext cx="137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71600" y="4648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905000" y="4267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971800" y="3886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3505200" y="3886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438400" y="3886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638800" y="3124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105400" y="3124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572000" y="3124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038600" y="3505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115616" y="4191000"/>
            <a:ext cx="82748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93905"/>
                </a:solidFill>
                <a:latin typeface="Comic Sans MS" pitchFamily="66" charset="0"/>
              </a:rPr>
              <a:t>1s</a:t>
            </a:r>
            <a:r>
              <a:rPr lang="en-US" sz="2400" b="1" baseline="30000" dirty="0" smtClean="0">
                <a:solidFill>
                  <a:srgbClr val="793905"/>
                </a:solidFill>
                <a:latin typeface="Comic Sans MS" pitchFamily="66" charset="0"/>
              </a:rPr>
              <a:t>2</a:t>
            </a:r>
            <a:endParaRPr lang="ru-RU" sz="2400" b="1" baseline="30000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763688" y="3861048"/>
            <a:ext cx="7536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93905"/>
                </a:solidFill>
                <a:latin typeface="Comic Sans MS" pitchFamily="66" charset="0"/>
              </a:rPr>
              <a:t>2s</a:t>
            </a:r>
            <a:r>
              <a:rPr lang="en-US" sz="2400" b="1" baseline="30000" dirty="0" smtClean="0">
                <a:solidFill>
                  <a:srgbClr val="793905"/>
                </a:solidFill>
                <a:latin typeface="Comic Sans MS" pitchFamily="66" charset="0"/>
              </a:rPr>
              <a:t>2</a:t>
            </a:r>
            <a:r>
              <a:rPr lang="ru-RU" b="1" baseline="30000" dirty="0" smtClean="0">
                <a:solidFill>
                  <a:srgbClr val="000066"/>
                </a:solidFill>
                <a:latin typeface="Verdana" pitchFamily="34" charset="0"/>
              </a:rPr>
              <a:t>                              </a:t>
            </a:r>
            <a:endParaRPr lang="ru-RU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915816" y="3429000"/>
            <a:ext cx="685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93905"/>
                </a:solidFill>
                <a:latin typeface="Comic Sans MS" pitchFamily="66" charset="0"/>
              </a:rPr>
              <a:t>2p</a:t>
            </a:r>
            <a:r>
              <a:rPr lang="en-US" sz="2400" b="1" baseline="30000" dirty="0" smtClean="0">
                <a:solidFill>
                  <a:srgbClr val="793905"/>
                </a:solidFill>
                <a:latin typeface="Comic Sans MS" pitchFamily="66" charset="0"/>
              </a:rPr>
              <a:t>6</a:t>
            </a:r>
            <a:endParaRPr lang="ru-RU" sz="2400" b="1" baseline="30000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958208" y="3039616"/>
            <a:ext cx="685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93905"/>
                </a:solidFill>
                <a:latin typeface="Comic Sans MS" pitchFamily="66" charset="0"/>
              </a:rPr>
              <a:t>3s</a:t>
            </a:r>
            <a:r>
              <a:rPr lang="en-US" sz="2400" b="1" baseline="30000" dirty="0" smtClean="0">
                <a:solidFill>
                  <a:srgbClr val="793905"/>
                </a:solidFill>
                <a:latin typeface="Comic Sans MS" pitchFamily="66" charset="0"/>
              </a:rPr>
              <a:t>2</a:t>
            </a:r>
            <a:endParaRPr lang="ru-RU" sz="2400" b="1" baseline="30000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004048" y="2636912"/>
            <a:ext cx="685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93905"/>
                </a:solidFill>
                <a:latin typeface="Comic Sans MS" pitchFamily="66" charset="0"/>
              </a:rPr>
              <a:t>3p</a:t>
            </a:r>
            <a:r>
              <a:rPr lang="en-US" sz="2400" b="1" baseline="30000" dirty="0" smtClean="0">
                <a:solidFill>
                  <a:srgbClr val="793905"/>
                </a:solidFill>
                <a:latin typeface="Comic Sans MS" pitchFamily="66" charset="0"/>
              </a:rPr>
              <a:t>4</a:t>
            </a:r>
            <a:endParaRPr lang="ru-RU" sz="2400" b="1" baseline="30000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305800" y="2743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7772400" y="2743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239000" y="2743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705600" y="2743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6172200" y="2743200"/>
            <a:ext cx="5334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7164288" y="2276872"/>
            <a:ext cx="685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93905"/>
                </a:solidFill>
                <a:latin typeface="Comic Sans MS" pitchFamily="66" charset="0"/>
              </a:rPr>
              <a:t>3d</a:t>
            </a:r>
            <a:r>
              <a:rPr lang="en-US" sz="2400" b="1" baseline="30000" dirty="0" smtClean="0">
                <a:solidFill>
                  <a:srgbClr val="793905"/>
                </a:solidFill>
                <a:latin typeface="Comic Sans MS" pitchFamily="66" charset="0"/>
              </a:rPr>
              <a:t>0</a:t>
            </a:r>
            <a:endParaRPr lang="ru-RU" sz="2400" b="1" baseline="30000" dirty="0">
              <a:solidFill>
                <a:srgbClr val="793905"/>
              </a:solidFill>
              <a:latin typeface="Comic Sans MS" pitchFamily="66" charset="0"/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 rot="5400000">
            <a:off x="1600994" y="4876006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rot="5400000">
            <a:off x="2687128" y="4128791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rot="5400000">
            <a:off x="2154866" y="4510928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rot="5400000">
            <a:off x="3741418" y="4135615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rot="5400000">
            <a:off x="3178448" y="4128791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rot="16200000">
            <a:off x="1404239" y="4857809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rot="5400000">
            <a:off x="4816179" y="3342907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rot="5400000">
            <a:off x="4270269" y="3760302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rot="16200000">
            <a:off x="1950149" y="4481358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rot="16200000">
            <a:off x="2482412" y="4093534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>
            <a:off x="2972594" y="4114006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rot="16200000">
            <a:off x="3505994" y="4114006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rot="16200000">
            <a:off x="4039394" y="3733006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rot="16200000">
            <a:off x="4600090" y="3330397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16200000">
            <a:off x="5652000" y="3348000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rot="16200000">
            <a:off x="5148000" y="3348000"/>
            <a:ext cx="30480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/>
          <p:cNvSpPr/>
          <p:nvPr/>
        </p:nvSpPr>
        <p:spPr>
          <a:xfrm>
            <a:off x="0" y="5791200"/>
            <a:ext cx="529208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93905"/>
                </a:solidFill>
                <a:latin typeface="Comic Sans MS" pitchFamily="66" charset="0"/>
              </a:rPr>
              <a:t>Краткая электронная запись-</a:t>
            </a:r>
            <a:endParaRPr lang="ru-RU" sz="2400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667000" y="4572000"/>
            <a:ext cx="4800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93905"/>
                </a:solidFill>
                <a:latin typeface="Comic Sans MS" pitchFamily="66" charset="0"/>
              </a:rPr>
              <a:t>Валентные возможности- </a:t>
            </a:r>
            <a:r>
              <a:rPr lang="en-US" sz="2000" b="1" dirty="0" smtClean="0">
                <a:solidFill>
                  <a:srgbClr val="793905"/>
                </a:solidFill>
                <a:latin typeface="Verdana" pitchFamily="34" charset="0"/>
              </a:rPr>
              <a:t>II</a:t>
            </a:r>
            <a:r>
              <a:rPr lang="ru-RU" sz="2000" b="1" dirty="0" smtClean="0">
                <a:solidFill>
                  <a:srgbClr val="793905"/>
                </a:solidFill>
                <a:latin typeface="Verdana" pitchFamily="34" charset="0"/>
              </a:rPr>
              <a:t>; </a:t>
            </a:r>
            <a:endParaRPr lang="ru-RU" sz="2000" b="1" dirty="0">
              <a:solidFill>
                <a:srgbClr val="793905"/>
              </a:solidFill>
              <a:latin typeface="Verdana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123387" y="4692869"/>
            <a:ext cx="685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93905"/>
                </a:solidFill>
                <a:latin typeface="Verdana" pitchFamily="34" charset="0"/>
              </a:rPr>
              <a:t>IV</a:t>
            </a:r>
            <a:r>
              <a:rPr lang="ru-RU" sz="2000" b="1" dirty="0" smtClean="0">
                <a:solidFill>
                  <a:srgbClr val="793905"/>
                </a:solidFill>
                <a:latin typeface="Verdana" pitchFamily="34" charset="0"/>
              </a:rPr>
              <a:t>;</a:t>
            </a:r>
            <a:endParaRPr lang="ru-RU" sz="2000" b="1" dirty="0">
              <a:solidFill>
                <a:srgbClr val="793905"/>
              </a:solidFill>
              <a:latin typeface="Verdana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7668000" y="4680000"/>
            <a:ext cx="685800" cy="55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93905"/>
                </a:solidFill>
                <a:latin typeface="Verdana" pitchFamily="34" charset="0"/>
              </a:rPr>
              <a:t>VI</a:t>
            </a:r>
            <a:r>
              <a:rPr lang="ru-RU" sz="2000" b="1" dirty="0" smtClean="0">
                <a:solidFill>
                  <a:srgbClr val="793905"/>
                </a:solidFill>
                <a:latin typeface="Verdana" pitchFamily="34" charset="0"/>
              </a:rPr>
              <a:t>.</a:t>
            </a:r>
            <a:endParaRPr lang="ru-RU" sz="2000" b="1" dirty="0">
              <a:solidFill>
                <a:srgbClr val="793905"/>
              </a:solidFill>
              <a:latin typeface="Verdan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87524" y="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Строение атома серы: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399584" y="573325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93905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793905"/>
                </a:solidFill>
                <a:latin typeface="Comic Sans MS" pitchFamily="66" charset="0"/>
              </a:rPr>
              <a:t>s</a:t>
            </a:r>
            <a:r>
              <a:rPr lang="en-US" sz="2800" b="1" baseline="30000" dirty="0" smtClean="0">
                <a:solidFill>
                  <a:srgbClr val="793905"/>
                </a:solidFill>
                <a:latin typeface="Comic Sans MS" pitchFamily="66" charset="0"/>
              </a:rPr>
              <a:t>2</a:t>
            </a:r>
            <a:r>
              <a:rPr lang="en-US" sz="2800" b="1" dirty="0" smtClean="0">
                <a:solidFill>
                  <a:srgbClr val="793905"/>
                </a:solidFill>
                <a:latin typeface="Comic Sans MS" pitchFamily="66" charset="0"/>
              </a:rPr>
              <a:t> 2s</a:t>
            </a:r>
            <a:r>
              <a:rPr lang="en-US" sz="2800" b="1" baseline="30000" dirty="0" smtClean="0">
                <a:solidFill>
                  <a:srgbClr val="793905"/>
                </a:solidFill>
                <a:latin typeface="Comic Sans MS" pitchFamily="66" charset="0"/>
              </a:rPr>
              <a:t>2</a:t>
            </a:r>
            <a:r>
              <a:rPr lang="en-US" sz="2800" b="1" dirty="0" smtClean="0">
                <a:solidFill>
                  <a:srgbClr val="793905"/>
                </a:solidFill>
                <a:latin typeface="Comic Sans MS" pitchFamily="66" charset="0"/>
              </a:rPr>
              <a:t>2p</a:t>
            </a:r>
            <a:r>
              <a:rPr lang="en-US" sz="2800" b="1" baseline="30000" dirty="0" smtClean="0">
                <a:solidFill>
                  <a:srgbClr val="793905"/>
                </a:solidFill>
                <a:latin typeface="Comic Sans MS" pitchFamily="66" charset="0"/>
              </a:rPr>
              <a:t>6</a:t>
            </a:r>
            <a:r>
              <a:rPr lang="en-US" sz="2800" b="1" dirty="0" smtClean="0">
                <a:solidFill>
                  <a:srgbClr val="793905"/>
                </a:solidFill>
                <a:latin typeface="Comic Sans MS" pitchFamily="66" charset="0"/>
              </a:rPr>
              <a:t> 3s</a:t>
            </a:r>
            <a:r>
              <a:rPr lang="en-US" sz="2800" b="1" baseline="30000" dirty="0" smtClean="0">
                <a:solidFill>
                  <a:srgbClr val="793905"/>
                </a:solidFill>
                <a:latin typeface="Comic Sans MS" pitchFamily="66" charset="0"/>
              </a:rPr>
              <a:t>2</a:t>
            </a:r>
            <a:r>
              <a:rPr lang="en-US" sz="2800" b="1" dirty="0" smtClean="0">
                <a:solidFill>
                  <a:srgbClr val="793905"/>
                </a:solidFill>
                <a:latin typeface="Comic Sans MS" pitchFamily="66" charset="0"/>
              </a:rPr>
              <a:t>3p</a:t>
            </a:r>
            <a:r>
              <a:rPr lang="en-US" sz="2800" b="1" baseline="30000" dirty="0" smtClean="0">
                <a:solidFill>
                  <a:srgbClr val="793905"/>
                </a:solidFill>
                <a:latin typeface="Comic Sans MS" pitchFamily="66" charset="0"/>
              </a:rPr>
              <a:t>4</a:t>
            </a:r>
            <a:endParaRPr lang="ru-RU" sz="2800" b="1" baseline="30000" dirty="0" smtClean="0">
              <a:solidFill>
                <a:srgbClr val="793905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0.00926 L 0.00139 0.11435 C 0.029 0.11806 0.13073 0.11806 0.16302 0.11435 C 0.16302 0.04444 0.16493 -0.01644 0.16493 -0.07083 " pathEditMode="relative" rAng="0" ptsTypes="FtfF">
                                      <p:cBhvr>
                                        <p:cTn id="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1134 L -5.55556E-7 0.04884 L 0.28281 0.04884 C 0.28281 0.00069 0.28108 -0.07153 0.28108 -0.12894 " pathEditMode="relative" rAng="0" ptsTypes="FAfF">
                                      <p:cBhvr>
                                        <p:cTn id="16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4285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Нахождение серы в природе.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3892320" y="1982450"/>
            <a:ext cx="1359359" cy="1446550"/>
            <a:chOff x="3428992" y="2643182"/>
            <a:chExt cx="1359359" cy="1446550"/>
          </a:xfrm>
        </p:grpSpPr>
        <p:sp>
          <p:nvSpPr>
            <p:cNvPr id="3" name="Oval 10"/>
            <p:cNvSpPr>
              <a:spLocks noChangeArrowheads="1"/>
            </p:cNvSpPr>
            <p:nvPr/>
          </p:nvSpPr>
          <p:spPr bwMode="auto">
            <a:xfrm>
              <a:off x="3428992" y="2714620"/>
              <a:ext cx="1359359" cy="13591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71868" y="2643182"/>
              <a:ext cx="114300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smtClean="0"/>
                <a:t>S</a:t>
              </a:r>
              <a:endParaRPr lang="ru-RU" sz="8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29256" y="857232"/>
            <a:ext cx="3714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Сера самородная (</a:t>
            </a:r>
            <a:r>
              <a:rPr lang="en-US" sz="2400" b="1" dirty="0" smtClean="0">
                <a:solidFill>
                  <a:srgbClr val="642F04"/>
                </a:solidFill>
                <a:latin typeface="Comic Sans MS" pitchFamily="66" charset="0"/>
              </a:rPr>
              <a:t>S)</a:t>
            </a:r>
            <a:endParaRPr lang="ru-RU" sz="2400" b="1" dirty="0" smtClean="0">
              <a:solidFill>
                <a:srgbClr val="642F04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3212976"/>
            <a:ext cx="3643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Цинковая обманка</a:t>
            </a:r>
          </a:p>
          <a:p>
            <a:pPr algn="ctr"/>
            <a:r>
              <a:rPr lang="en-US" sz="2400" b="1" dirty="0" smtClean="0">
                <a:solidFill>
                  <a:srgbClr val="642F04"/>
                </a:solidFill>
                <a:latin typeface="Comic Sans MS" pitchFamily="66" charset="0"/>
              </a:rPr>
              <a:t>(</a:t>
            </a:r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сфалерит  </a:t>
            </a:r>
            <a:r>
              <a:rPr lang="en-US" sz="2400" b="1" dirty="0" err="1" smtClean="0">
                <a:solidFill>
                  <a:srgbClr val="642F04"/>
                </a:solidFill>
                <a:latin typeface="Comic Sans MS" pitchFamily="66" charset="0"/>
              </a:rPr>
              <a:t>ZnS</a:t>
            </a:r>
            <a:r>
              <a:rPr lang="en-US" sz="2400" b="1" dirty="0" smtClean="0">
                <a:solidFill>
                  <a:srgbClr val="642F04"/>
                </a:solidFill>
                <a:latin typeface="Comic Sans MS" pitchFamily="66" charset="0"/>
              </a:rPr>
              <a:t>)</a:t>
            </a:r>
            <a:endParaRPr lang="ru-RU" sz="2400" b="1" dirty="0" smtClean="0">
              <a:solidFill>
                <a:srgbClr val="642F04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4005064"/>
            <a:ext cx="3714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Киноварь (</a:t>
            </a:r>
            <a:r>
              <a:rPr lang="en-US" sz="2400" b="1" dirty="0" err="1" smtClean="0">
                <a:solidFill>
                  <a:srgbClr val="642F04"/>
                </a:solidFill>
                <a:latin typeface="Comic Sans MS" pitchFamily="66" charset="0"/>
              </a:rPr>
              <a:t>HgS</a:t>
            </a:r>
            <a:r>
              <a:rPr lang="en-US" sz="2400" b="1" dirty="0" smtClean="0">
                <a:solidFill>
                  <a:srgbClr val="642F04"/>
                </a:solidFill>
                <a:latin typeface="Comic Sans MS" pitchFamily="66" charset="0"/>
              </a:rPr>
              <a:t>)</a:t>
            </a:r>
            <a:endParaRPr lang="ru-RU" sz="2400" b="1" dirty="0" smtClean="0">
              <a:solidFill>
                <a:srgbClr val="642F04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24744"/>
            <a:ext cx="270154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4005064"/>
            <a:ext cx="2697088" cy="26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4509120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4293096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6" y="1268760"/>
            <a:ext cx="201899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2" name="Прямоугольник 21"/>
          <p:cNvSpPr/>
          <p:nvPr/>
        </p:nvSpPr>
        <p:spPr>
          <a:xfrm>
            <a:off x="179512" y="3429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Свинцовый блеск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(галенит </a:t>
            </a:r>
            <a:r>
              <a:rPr lang="en-US" sz="2400" b="1" dirty="0" err="1" smtClean="0">
                <a:solidFill>
                  <a:srgbClr val="642F04"/>
                </a:solidFill>
                <a:latin typeface="Comic Sans MS" pitchFamily="66" charset="0"/>
              </a:rPr>
              <a:t>PbS</a:t>
            </a:r>
            <a:r>
              <a:rPr lang="en-US" sz="2400" b="1" dirty="0" smtClean="0">
                <a:solidFill>
                  <a:srgbClr val="642F04"/>
                </a:solidFill>
                <a:latin typeface="Comic Sans MS" pitchFamily="66" charset="0"/>
              </a:rPr>
              <a:t>)</a:t>
            </a:r>
            <a:endParaRPr lang="ru-RU" sz="2400" b="1" dirty="0" smtClean="0">
              <a:solidFill>
                <a:srgbClr val="642F04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692696"/>
            <a:ext cx="4932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Серный колчедан 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                     (пирит </a:t>
            </a:r>
            <a:r>
              <a:rPr lang="en-US" sz="2400" b="1" dirty="0" smtClean="0">
                <a:solidFill>
                  <a:srgbClr val="642F04"/>
                </a:solidFill>
                <a:latin typeface="Comic Sans MS" pitchFamily="66" charset="0"/>
              </a:rPr>
              <a:t>F</a:t>
            </a:r>
            <a:r>
              <a:rPr lang="ru-RU" sz="2400" b="1" dirty="0" smtClean="0">
                <a:solidFill>
                  <a:srgbClr val="642F04"/>
                </a:solidFill>
                <a:latin typeface="Comic Sans MS" pitchFamily="66" charset="0"/>
              </a:rPr>
              <a:t>е</a:t>
            </a:r>
            <a:r>
              <a:rPr lang="en-US" sz="2400" b="1" dirty="0" smtClean="0">
                <a:solidFill>
                  <a:srgbClr val="642F04"/>
                </a:solidFill>
                <a:latin typeface="Comic Sans MS" pitchFamily="66" charset="0"/>
              </a:rPr>
              <a:t>S</a:t>
            </a:r>
            <a:r>
              <a:rPr lang="en-US" sz="2400" b="1" baseline="-25000" dirty="0" smtClean="0">
                <a:solidFill>
                  <a:srgbClr val="642F04"/>
                </a:solidFill>
                <a:latin typeface="Comic Sans MS" pitchFamily="66" charset="0"/>
              </a:rPr>
              <a:t>2</a:t>
            </a:r>
            <a:r>
              <a:rPr lang="en-US" sz="2400" b="1" dirty="0" smtClean="0">
                <a:solidFill>
                  <a:srgbClr val="642F04"/>
                </a:solidFill>
                <a:latin typeface="Comic Sans MS" pitchFamily="66" charset="0"/>
              </a:rPr>
              <a:t>)</a:t>
            </a:r>
            <a:endParaRPr lang="ru-RU" sz="2400" b="1" dirty="0" smtClean="0">
              <a:solidFill>
                <a:srgbClr val="642F04"/>
              </a:solidFill>
              <a:latin typeface="Comic Sans MS" pitchFamily="66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5220072" y="1700808"/>
            <a:ext cx="1152128" cy="576064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220072" y="3140968"/>
            <a:ext cx="792088" cy="792088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3131840" y="1628800"/>
            <a:ext cx="720080" cy="648072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2699792" y="3068960"/>
            <a:ext cx="1152128" cy="936104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572000" y="3429000"/>
            <a:ext cx="0" cy="648072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71670" y="0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Сера самородная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D:\ЮЛИЯ - документы\9 КЛАСС\Индонезия\047сер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764704"/>
            <a:ext cx="7776864" cy="58326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71670" y="142852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Сера самородная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2" name="Picture 2" descr="D:\ЮЛИЯ - документы\СЕРА\СЕРА и ее соединения\сера\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4277" y="1243939"/>
            <a:ext cx="7725375" cy="51368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71670" y="142852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Сера самородная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D:\ЮЛИЯ - документы\СЕРА\СЕРА и ее соединения\сера\kurily2008_2_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928670"/>
            <a:ext cx="8583302" cy="57078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71670" y="142852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Сера самородная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" name="Picture 2" descr="D:\ЮЛИЯ - документы\СЕРА\СЕРА и ее соединения\сера\Новая папка\S_доб_КальдИндонез_Ije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9" y="885825"/>
            <a:ext cx="3762390" cy="56550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828</Words>
  <Application>Microsoft Office PowerPoint</Application>
  <PresentationFormat>Экран (4:3)</PresentationFormat>
  <Paragraphs>178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Урок  по  теме:  «Сера  и  ее свойства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ПУСТЫНЯ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Ольга Евстифеева</cp:lastModifiedBy>
  <cp:revision>76</cp:revision>
  <dcterms:created xsi:type="dcterms:W3CDTF">2010-01-30T10:50:42Z</dcterms:created>
  <dcterms:modified xsi:type="dcterms:W3CDTF">2014-09-16T06:17:20Z</dcterms:modified>
</cp:coreProperties>
</file>