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62" r:id="rId5"/>
    <p:sldId id="263" r:id="rId6"/>
    <p:sldId id="264" r:id="rId7"/>
    <p:sldId id="273" r:id="rId8"/>
    <p:sldId id="266" r:id="rId9"/>
    <p:sldId id="267" r:id="rId10"/>
    <p:sldId id="274" r:id="rId11"/>
    <p:sldId id="275" r:id="rId12"/>
    <p:sldId id="278" r:id="rId13"/>
    <p:sldId id="279" r:id="rId14"/>
    <p:sldId id="281" r:id="rId15"/>
    <p:sldId id="276" r:id="rId16"/>
    <p:sldId id="277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024"/>
        <p:guide pos="33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2286" y="692696"/>
            <a:ext cx="7086600" cy="290775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Arial" panose="020B0604020202020204" pitchFamily="34" charset="0"/>
              </a:rPr>
              <a:t>РЕФЛЕКСИЯ ДЛЯ РАЗВИТИЯ </a:t>
            </a:r>
            <a:r>
              <a:rPr lang="ru-RU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ЛИЧНОСТИ ШКОЛЬНИКОВ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7160840" cy="21350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Станкевич Инна Александровна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ГБОУ СОШ №2 </a:t>
            </a:r>
            <a:r>
              <a:rPr lang="ru-RU" dirty="0" err="1" smtClean="0">
                <a:solidFill>
                  <a:schemeClr val="tx1"/>
                </a:solidFill>
              </a:rPr>
              <a:t>п.г.т.Безенчук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756" y="653610"/>
            <a:ext cx="7592813" cy="1160642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ru-RU" sz="40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Групповая или коллективная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916832"/>
            <a:ext cx="6728717" cy="46805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1.Используются опорные слова и фразы для высказываний(выводятся на экран)</a:t>
            </a:r>
          </a:p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2.Прием «Мозговой штурм»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561784" cy="23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532" y="188640"/>
            <a:ext cx="6876256" cy="108012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Прием «Пошаговые действия»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088740"/>
            <a:ext cx="6368677" cy="46805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Шаг1.Подумайте над вопросом индивидуально.</a:t>
            </a:r>
          </a:p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Шаг 2.Поделитесь мнением с партнером.</a:t>
            </a:r>
          </a:p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Шаг 3.Поделитесь мнением в группе и примите решение.</a:t>
            </a:r>
          </a:p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Шаг 4.Выберите ученика, который представит остальным ваше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11948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556792"/>
            <a:ext cx="6480720" cy="18002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Индивидуальная.</a:t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1.Прием «Получил ответ или нет»</a:t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2.Упражнение «Плюс-минус-интересно»</a:t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3.Анкета</a:t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4.Телеграмма</a:t>
            </a: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20688"/>
            <a:ext cx="6368677" cy="4680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6480720" cy="18002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Анкета</a:t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340768"/>
            <a:ext cx="6980237" cy="468052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1.На </a:t>
            </a:r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уроке я работал              активно/пассивно</a:t>
            </a:r>
          </a:p>
          <a:p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2.Своей </a:t>
            </a:r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работой на уроке я   </a:t>
            </a:r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    доволен/не доволен</a:t>
            </a:r>
          </a:p>
          <a:p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3.Урок </a:t>
            </a:r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для меня показался   коротким/длинным</a:t>
            </a:r>
          </a:p>
          <a:p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4.За </a:t>
            </a:r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урок я                              не устал/устал</a:t>
            </a:r>
          </a:p>
          <a:p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      5.Мое </a:t>
            </a:r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настроение                  стало </a:t>
            </a:r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лучше/стало хуже</a:t>
            </a:r>
            <a:endParaRPr lang="ru-RU" sz="51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ru-RU" sz="51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6.Материал </a:t>
            </a:r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урока мне был   понятен/не понятен</a:t>
            </a:r>
          </a:p>
          <a:p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                                                 полезен/бесполезен</a:t>
            </a:r>
          </a:p>
          <a:p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                                                 интересен/скучен</a:t>
            </a:r>
          </a:p>
          <a:p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7. Домашнее задание мне кажется   легким/трудным</a:t>
            </a:r>
          </a:p>
          <a:p>
            <a:r>
              <a:rPr lang="ru-RU" sz="51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                                                     интересно/не интересно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39" y="30760"/>
            <a:ext cx="5342003" cy="1742056"/>
          </a:xfrm>
        </p:spPr>
        <p:txBody>
          <a:bodyPr>
            <a:normAutofit/>
          </a:bodyPr>
          <a:lstStyle/>
          <a:p>
            <a:pPr algn="l"/>
            <a:r>
              <a:rPr lang="ru-RU" b="1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Телеграмма</a:t>
            </a:r>
            <a:endParaRPr lang="ru-RU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7" y="1268760"/>
            <a:ext cx="6998186" cy="508454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Что вы думаете о сегодняшнем уроке?</a:t>
            </a:r>
          </a:p>
          <a:p>
            <a: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Что вам понравилось?</a:t>
            </a:r>
          </a:p>
          <a:p>
            <a: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Что осталось неясным?</a:t>
            </a:r>
          </a:p>
        </p:txBody>
      </p:sp>
      <p:pic>
        <p:nvPicPr>
          <p:cNvPr id="1026" name="Picture 2" descr="http://sekretar-eps.ru/wp-content/uploads/2013/03/800px-Telegramma_Minsvyazi_Rossii_1993_blank-300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8064896" cy="49685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По цели:</a:t>
            </a:r>
            <a:br>
              <a:rPr lang="ru-RU" sz="36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Рефлексия </a:t>
            </a:r>
            <a: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</a:rPr>
              <a:t>настроения и эмоционального состояния</a:t>
            </a:r>
            <a:b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</a:rPr>
              <a:t>Рефлексия деятельности </a:t>
            </a:r>
            <a:b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</a:rPr>
              <a:t>Рефлексия содержания учебного материала</a:t>
            </a:r>
            <a:br>
              <a:rPr lang="ru-RU" sz="3600" dirty="0">
                <a:solidFill>
                  <a:schemeClr val="folHlink"/>
                </a:solidFill>
                <a:latin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69768"/>
            <a:ext cx="5792613" cy="208823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30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1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480720" cy="18002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Эмоциональная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3763" y="1556792"/>
            <a:ext cx="6368677" cy="46805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Этапы урока:</a:t>
            </a:r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  в начале </a:t>
            </a:r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урока</a:t>
            </a:r>
          </a:p>
          <a:p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                в конце деятельности</a:t>
            </a:r>
          </a:p>
          <a:p>
            <a:r>
              <a:rPr lang="ru-R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Приёмы</a:t>
            </a:r>
            <a:r>
              <a:rPr 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: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49352"/>
            <a:ext cx="1447800" cy="12954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04" y="3249352"/>
            <a:ext cx="142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70" y="2996952"/>
            <a:ext cx="14398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6480720" cy="18002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Эмоциональная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056620"/>
            <a:ext cx="6368677" cy="4680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Эмоционально-музыкальная концовка</a:t>
            </a:r>
          </a:p>
          <a:p>
            <a:r>
              <a:rPr 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Эмоциональный рисунок</a:t>
            </a:r>
          </a:p>
        </p:txBody>
      </p:sp>
      <p:pic>
        <p:nvPicPr>
          <p:cNvPr id="4" name="Picture 9" descr="13080882-n---n--n----n--n--n----n---n-noe--n-nf------n--n---n--n-n----nzn-n-n--n------n-------------n---no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005064"/>
            <a:ext cx="2358231" cy="23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041" y="1340768"/>
            <a:ext cx="8640959" cy="2304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Этапы урока:</a:t>
            </a:r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 проверка домашнего задания </a:t>
            </a:r>
          </a:p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                         защита проектных работ </a:t>
            </a:r>
          </a:p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                         в конце урока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0"/>
            <a:ext cx="6480175" cy="18002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Рефлексия деятельности</a:t>
            </a:r>
            <a:r>
              <a:rPr lang="ru-RU" sz="3600" dirty="0" smtClean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%D0%A3%D1%87%D0%B8%D1%82%D0%B5%D0%BB%D1%8C%3A+%D0%A1%D1%82%D1%83%D0%B4%D0%B5%D0%BD%D1%82%D0%BE%D0%B2%2C+%D1%81%D0%B8%D0%B4%D1%8F%D1%89%D0%B8%D1%85+%D0%BD%D0%B0+%D0%B3%D1%80%D1%83%D0%B4%D0%B0%D1%85+%D0%BA%D0%BD%D0%B8%D0%B3+%D0%98%D0%BB%D0%BB%D1%8E%D1%81%D1%82%D1%80%D0%B0%D1%86%D0%B8%D1%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93"/>
            <a:ext cx="2867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3453"/>
            <a:ext cx="7872663" cy="163061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11767"/>
                </a:solidFill>
                <a:latin typeface="Arial" panose="020B0604020202020204" pitchFamily="34" charset="0"/>
              </a:rPr>
              <a:t>Приемы создания ситуаций успеха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772816"/>
            <a:ext cx="6152653" cy="50851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1.Снятие страха.</a:t>
            </a:r>
          </a:p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2.Авансирование успешного результата.</a:t>
            </a:r>
          </a:p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3.Внесение мотива.</a:t>
            </a:r>
          </a:p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4.Мобилизация активности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6632"/>
            <a:ext cx="7086600" cy="396044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Цель современной педагогики</a:t>
            </a: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:</a:t>
            </a:r>
            <a:b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учить не науке, а учить </a:t>
            </a: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  учиться</a:t>
            </a:r>
            <a:endParaRPr lang="ru-RU" b="1" dirty="0">
              <a:solidFill>
                <a:srgbClr val="21176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02524"/>
            <a:ext cx="6948264" cy="1138243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Лестница успеха</a:t>
            </a: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5864621" cy="3636404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37" y="1628800"/>
            <a:ext cx="39882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0141" y="-108103"/>
            <a:ext cx="6876256" cy="108012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Дерево успеха</a:t>
            </a: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088740"/>
            <a:ext cx="6368677" cy="468052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Picture 9" descr="0_a50bd_ec48559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831" y="980728"/>
            <a:ext cx="4008438" cy="3859212"/>
          </a:xfrm>
          <a:prstGeom prst="rect">
            <a:avLst/>
          </a:prstGeom>
          <a:noFill/>
        </p:spPr>
      </p:pic>
      <p:pic>
        <p:nvPicPr>
          <p:cNvPr id="5" name="Picture 7" descr="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2113"/>
            <a:ext cx="575394" cy="11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ist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70" y="2279551"/>
            <a:ext cx="503460" cy="10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list10 45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53" y="3400715"/>
            <a:ext cx="575320" cy="11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032" y="-8293"/>
            <a:ext cx="7290084" cy="122413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Рефлексия содержания материала</a:t>
            </a: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9032" y="1052736"/>
            <a:ext cx="6224661" cy="4572508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1.Прием незаконченного предложения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Сегодня я узнал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Было интересно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Было трудно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 выполнил задания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 понял, что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Теперь я могу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 почувствовал, что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 приобрел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 научился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 меня получилось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Я смог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я попробую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Меня удивило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Урок дал мне для жизни …</a:t>
            </a:r>
          </a:p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Мне захотелось …</a:t>
            </a:r>
          </a:p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87625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2.Прием оценки «приращения» знаний и достижения целей.</a:t>
            </a:r>
            <a:b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3.Упражнение «Плюс-минус-интересно</a:t>
            </a: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916832"/>
            <a:ext cx="6768752" cy="33843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C0000"/>
                </a:solidFill>
                <a:latin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CC0000"/>
                </a:solidFill>
                <a:latin typeface="Arial" panose="020B0604020202020204" pitchFamily="34" charset="0"/>
              </a:rPr>
              <a:t>Плюс – минус – интересно»</a:t>
            </a:r>
          </a:p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CC0000"/>
                </a:solidFill>
                <a:latin typeface="Arial" panose="020B0604020202020204" pitchFamily="34" charset="0"/>
              </a:rPr>
              <a:t>П</a:t>
            </a:r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</a:rPr>
              <a:t>» записывается всё, что понравилось на уроке</a:t>
            </a:r>
          </a:p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CC0000"/>
                </a:solidFill>
                <a:latin typeface="Arial" panose="020B0604020202020204" pitchFamily="34" charset="0"/>
              </a:rPr>
              <a:t>М</a:t>
            </a:r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</a:rPr>
              <a:t>» записывается всё, что не понравилось на уроке</a:t>
            </a:r>
          </a:p>
          <a:p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CC0000"/>
                </a:solidFill>
                <a:latin typeface="Arial" panose="020B0604020202020204" pitchFamily="34" charset="0"/>
              </a:rPr>
              <a:t>И</a:t>
            </a:r>
            <a:r>
              <a:rPr lang="ru-RU" sz="2800" dirty="0">
                <a:solidFill>
                  <a:schemeClr val="folHlink"/>
                </a:solidFill>
                <a:latin typeface="Arial" panose="020B0604020202020204" pitchFamily="34" charset="0"/>
              </a:rPr>
              <a:t>» учащиеся записывают все любопытные факты</a:t>
            </a:r>
          </a:p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-21740"/>
            <a:ext cx="6876256" cy="108012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Прием </a:t>
            </a:r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«</a:t>
            </a:r>
            <a:r>
              <a:rPr lang="ru-RU" sz="3200" b="1" dirty="0" err="1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Синквейн</a:t>
            </a:r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»</a:t>
            </a: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764704"/>
            <a:ext cx="6368677" cy="4680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1строка-название темы(одно существительное)</a:t>
            </a:r>
          </a:p>
          <a:p>
            <a:r>
              <a:rPr lang="ru-RU" sz="24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2 строка-описание темы в двух словах(два прилагательных)</a:t>
            </a:r>
          </a:p>
          <a:p>
            <a:r>
              <a:rPr lang="ru-RU" sz="24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3 строка-описание действия(три глагола)</a:t>
            </a:r>
          </a:p>
          <a:p>
            <a:r>
              <a:rPr lang="ru-RU" sz="24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4 строка-фраза, выражающая отношение к предмету(целое предложение)</a:t>
            </a:r>
          </a:p>
          <a:p>
            <a:r>
              <a:rPr lang="ru-RU" sz="24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5 строка-</a:t>
            </a:r>
            <a:r>
              <a:rPr lang="ru-RU" sz="2400" dirty="0" err="1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синоним,обобщающий</a:t>
            </a:r>
            <a:r>
              <a:rPr lang="ru-RU" sz="24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 или </a:t>
            </a:r>
            <a:r>
              <a:rPr lang="ru-RU" sz="2400" dirty="0" err="1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расщиряющий</a:t>
            </a:r>
            <a:r>
              <a:rPr lang="ru-RU" sz="24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 смысл темы(одно слово)</a:t>
            </a:r>
            <a:endParaRPr lang="ru-RU" sz="24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28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1003" y="404664"/>
            <a:ext cx="687625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Рефлексия-это совместная деятельность учащихся и учителя.</a:t>
            </a: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3353" y="1556792"/>
            <a:ext cx="5792613" cy="24842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Рефлексия развивает такие качества, как:</a:t>
            </a:r>
          </a:p>
          <a:p>
            <a:r>
              <a:rPr lang="ru-RU" sz="28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САМОСТОЯТЕЛЬНОСТЬ,</a:t>
            </a:r>
          </a:p>
          <a:p>
            <a:r>
              <a:rPr lang="ru-RU" sz="2800" dirty="0" smtClean="0">
                <a:solidFill>
                  <a:schemeClr val="folHlink"/>
                </a:solidFill>
                <a:latin typeface="Arial" panose="020B0604020202020204" pitchFamily="34" charset="0"/>
                <a:ea typeface="+mj-ea"/>
                <a:cs typeface="+mj-cs"/>
              </a:rPr>
              <a:t>ПРЕДПРЕИМЧИВОСТЬ И КОНКУРЕНТНОСПОСОБНОСТЬ!</a:t>
            </a:r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4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772400" cy="3193503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Требования ФГОС:</a:t>
            </a:r>
            <a:b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рефлексия-обязательный этап урока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480720" cy="18002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Что </a:t>
            </a: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такое рефлексия</a:t>
            </a:r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3763" y="1556792"/>
            <a:ext cx="6368677" cy="46805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Слово </a:t>
            </a:r>
            <a:r>
              <a:rPr 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«рефлексия»</a:t>
            </a:r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 происходит от латинского «</a:t>
            </a:r>
            <a:r>
              <a:rPr lang="ru-RU" dirty="0" err="1">
                <a:solidFill>
                  <a:schemeClr val="folHlink"/>
                </a:solidFill>
                <a:latin typeface="Arial" panose="020B0604020202020204" pitchFamily="34" charset="0"/>
              </a:rPr>
              <a:t>reflexio</a:t>
            </a:r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» – обращение назад</a:t>
            </a:r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chemeClr val="folHlink"/>
                </a:solidFill>
                <a:latin typeface="Arial" panose="020B0604020202020204" pitchFamily="34" charset="0"/>
              </a:rPr>
              <a:t>Рефлексия</a:t>
            </a:r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 – это размышление о своём психическом состоянии, склонность анализировать свои </a:t>
            </a:r>
            <a:r>
              <a:rPr lang="ru-RU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переживания</a:t>
            </a:r>
            <a:endParaRPr lang="ru-RU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444208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</a:rPr>
              <a:t>В современной педагогике под рефлексией понимают:</a:t>
            </a:r>
            <a:r>
              <a:rPr lang="ru-RU" sz="3200" b="1" dirty="0">
                <a:latin typeface="Arial" panose="020B0604020202020204" pitchFamily="34" charset="0"/>
              </a:rPr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484784"/>
            <a:ext cx="5040560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осознание смысла и способа  собственной деятельности,</a:t>
            </a:r>
          </a:p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объективная оценка своих результатов,</a:t>
            </a:r>
          </a:p>
          <a:p>
            <a:r>
              <a:rPr lang="ru-RU" dirty="0">
                <a:solidFill>
                  <a:schemeClr val="folHlink"/>
                </a:solidFill>
                <a:latin typeface="Arial" panose="020B0604020202020204" pitchFamily="34" charset="0"/>
              </a:rPr>
              <a:t>обнаружение проблем.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rog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284984"/>
            <a:ext cx="2158404" cy="3272472"/>
          </a:xfrm>
          <a:prstGeom prst="round2DiagRect">
            <a:avLst>
              <a:gd name="adj1" fmla="val 16667"/>
              <a:gd name="adj2" fmla="val 360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4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92697"/>
            <a:ext cx="7086600" cy="29077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Рефлексия осуществляется не только</a:t>
            </a:r>
            <a:b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в конце урока, но и на любом его этапе.</a:t>
            </a:r>
            <a:b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512768" cy="86409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2483768" y="548680"/>
            <a:ext cx="6408712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Исходя из функций рефлексии предлагается следующая классификация</a:t>
            </a: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1.По содержанию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2.По форме деятельности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3.По цели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6241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7086600" cy="29077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052736"/>
            <a:ext cx="4134272" cy="230425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211767"/>
                </a:solidFill>
                <a:latin typeface="Arial" panose="020B0604020202020204" pitchFamily="34" charset="0"/>
              </a:rPr>
              <a:t>По содержанию: символическая</a:t>
            </a:r>
            <a:r>
              <a:rPr lang="ru-RU" sz="3600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, устная </a:t>
            </a:r>
            <a:r>
              <a:rPr lang="ru-RU" sz="3600" b="1" dirty="0">
                <a:solidFill>
                  <a:srgbClr val="211767"/>
                </a:solidFill>
                <a:latin typeface="Arial" panose="020B0604020202020204" pitchFamily="34" charset="0"/>
              </a:rPr>
              <a:t>и письменная</a:t>
            </a:r>
          </a:p>
        </p:txBody>
      </p:sp>
      <p:pic>
        <p:nvPicPr>
          <p:cNvPr id="4" name="Picture 4" descr="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24" y="1052736"/>
            <a:ext cx="2592288" cy="26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620688"/>
            <a:ext cx="6080720" cy="2232248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ru-RU" sz="3600" b="1" dirty="0" smtClean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>По форме деятельности: коллективная, групповая, индивидуальная</a:t>
            </a:r>
            <a:endParaRPr lang="ru-RU" sz="36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4" descr="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86" y="3429000"/>
            <a:ext cx="2765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458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РЕФЛЕКСИЯ ДЛЯ РАЗВИТИЯ ЛИЧНОСТИ ШКОЛЬНИКОВ </vt:lpstr>
      <vt:lpstr>Цель современной педагогики:  учить не науке, а учить   учиться</vt:lpstr>
      <vt:lpstr>Требования ФГОС: рефлексия-обязательный этап урока</vt:lpstr>
      <vt:lpstr>Что такое рефлексия?</vt:lpstr>
      <vt:lpstr>В современной педагогике под рефлексией понимают: </vt:lpstr>
      <vt:lpstr>Рефлексия осуществляется не только в конце урока, но и на любом его этапе. </vt:lpstr>
      <vt:lpstr>Презентация PowerPoint</vt:lpstr>
      <vt:lpstr>Презентация PowerPoint</vt:lpstr>
      <vt:lpstr>По форме деятельности: коллективная, групповая, индивидуальная</vt:lpstr>
      <vt:lpstr>Групповая или коллективная</vt:lpstr>
      <vt:lpstr>Прием «Пошаговые действия»</vt:lpstr>
      <vt:lpstr>Индивидуальная. 1.Прием «Получил ответ или нет» 2.Упражнение «Плюс-минус-интересно» 3.Анкета 4.Телеграмма</vt:lpstr>
      <vt:lpstr>Анкета </vt:lpstr>
      <vt:lpstr>Телеграмма</vt:lpstr>
      <vt:lpstr>По цели: Рефлексия настроения и эмоционального состояния Рефлексия деятельности  Рефлексия содержания учебного материала </vt:lpstr>
      <vt:lpstr>Эмоциональная</vt:lpstr>
      <vt:lpstr>Эмоциональная</vt:lpstr>
      <vt:lpstr>Рефлексия деятельности </vt:lpstr>
      <vt:lpstr>Приемы создания ситуаций успеха</vt:lpstr>
      <vt:lpstr>Лестница успеха</vt:lpstr>
      <vt:lpstr>Дерево успеха</vt:lpstr>
      <vt:lpstr>Рефлексия содержания материала</vt:lpstr>
      <vt:lpstr>2.Прием оценки «приращения» знаний и достижения целей. 3.Упражнение «Плюс-минус-интересно</vt:lpstr>
      <vt:lpstr>Прием «Синквейн»</vt:lpstr>
      <vt:lpstr>Рефлексия-это совместная деятельность учащихся и учителя.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52</cp:revision>
  <dcterms:created xsi:type="dcterms:W3CDTF">2014-07-24T11:59:25Z</dcterms:created>
  <dcterms:modified xsi:type="dcterms:W3CDTF">2016-08-23T15:34:07Z</dcterms:modified>
</cp:coreProperties>
</file>