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65" r:id="rId4"/>
    <p:sldId id="266" r:id="rId5"/>
    <p:sldId id="286" r:id="rId6"/>
    <p:sldId id="268" r:id="rId7"/>
    <p:sldId id="296" r:id="rId8"/>
    <p:sldId id="297" r:id="rId9"/>
    <p:sldId id="288" r:id="rId10"/>
    <p:sldId id="298" r:id="rId11"/>
    <p:sldId id="269" r:id="rId12"/>
    <p:sldId id="267" r:id="rId13"/>
    <p:sldId id="299" r:id="rId14"/>
    <p:sldId id="275" r:id="rId15"/>
    <p:sldId id="272" r:id="rId16"/>
    <p:sldId id="271" r:id="rId17"/>
    <p:sldId id="284" r:id="rId18"/>
    <p:sldId id="287" r:id="rId19"/>
    <p:sldId id="276" r:id="rId20"/>
    <p:sldId id="277" r:id="rId21"/>
    <p:sldId id="289" r:id="rId22"/>
    <p:sldId id="279" r:id="rId23"/>
    <p:sldId id="290" r:id="rId24"/>
    <p:sldId id="291" r:id="rId25"/>
    <p:sldId id="292" r:id="rId26"/>
    <p:sldId id="293" r:id="rId27"/>
    <p:sldId id="294" r:id="rId28"/>
    <p:sldId id="29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лана" initials="С" lastIdx="1" clrIdx="0">
    <p:extLst>
      <p:ext uri="{19B8F6BF-5375-455C-9EA6-DF929625EA0E}">
        <p15:presenceInfo xmlns:p15="http://schemas.microsoft.com/office/powerpoint/2012/main" xmlns="" userId="Светла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8775-6C1F-4ADF-9B76-8F31D931A0F7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8529F-04AE-406A-9E91-B79F69BF68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1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529F-04AE-406A-9E91-B79F69BF684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529F-04AE-406A-9E91-B79F69BF684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79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529F-04AE-406A-9E91-B79F69BF684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529F-04AE-406A-9E91-B79F69BF684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/>
              <a:t>Фото с сайта http://cdn1.cnnturk.com</a:t>
            </a:r>
          </a:p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C12D03-4774-457C-AA14-FD20794226E2}" type="slidenum">
              <a:rPr lang="ru-RU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 rot="21397064">
            <a:off x="2043600" y="1531467"/>
            <a:ext cx="5786794" cy="355481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cs typeface="Aharoni" panose="02010803020104030203" pitchFamily="2" charset="-79"/>
              </a:rPr>
              <a:t>Формирование интереса </a:t>
            </a:r>
          </a:p>
          <a:p>
            <a:pPr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cs typeface="Aharoni" panose="02010803020104030203" pitchFamily="2" charset="-79"/>
              </a:rPr>
              <a:t>к чтению на уроках литературы и занятиях внеурочной деятельности в 5-9 классах</a:t>
            </a:r>
          </a:p>
          <a:p>
            <a:pPr>
              <a:spcBef>
                <a:spcPts val="0"/>
              </a:spcBef>
              <a:buNone/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400781">
            <a:off x="1798735" y="1512998"/>
            <a:ext cx="5987484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инельникова Света\Documents\фото моих учеников\у нас гости\P22-09-10_08.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7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/>
              </a:rPr>
              <a:t>Приемы работы с текстом</a:t>
            </a:r>
            <a:br>
              <a:rPr lang="ru-RU" sz="4000" b="1" dirty="0">
                <a:solidFill>
                  <a:srgbClr val="7030A0"/>
                </a:solidFill>
                <a:latin typeface="Times New Roman"/>
              </a:rPr>
            </a:br>
            <a:r>
              <a:rPr lang="ru-RU" sz="4000" b="1" dirty="0">
                <a:solidFill>
                  <a:srgbClr val="7030A0"/>
                </a:solidFill>
                <a:latin typeface="Times New Roman"/>
              </a:rPr>
              <a:t>во внеурочное время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380C5A-0F76-433A-ADEC-41C24FCB8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00201"/>
            <a:ext cx="8712968" cy="370100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занятие исследовательской  и проектной работой;</a:t>
            </a:r>
            <a:endParaRPr lang="ru-RU" sz="2400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применение внеурочных  форм  познавательной деятельности </a:t>
            </a:r>
            <a:endParaRPr lang="ru-RU" sz="2400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возрождение традиций семейного чтения </a:t>
            </a:r>
          </a:p>
          <a:p>
            <a:r>
              <a:rPr lang="ru-RU" b="1" dirty="0">
                <a:solidFill>
                  <a:srgbClr val="0070C0"/>
                </a:solidFill>
              </a:rPr>
              <a:t>ПИСЬМО  литературному герою </a:t>
            </a:r>
          </a:p>
          <a:p>
            <a:r>
              <a:rPr lang="ru-RU" b="1" dirty="0">
                <a:solidFill>
                  <a:srgbClr val="0070C0"/>
                </a:solidFill>
              </a:rPr>
              <a:t>экскурсии  в   библиотеки, сотрудничество с библиотекарями;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посещения театральных постановок, музеев, выставок и т.д.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785926"/>
            <a:ext cx="8229600" cy="1143000"/>
          </a:xfrm>
        </p:spPr>
        <p:txBody>
          <a:bodyPr>
            <a:noAutofit/>
          </a:bodyPr>
          <a:lstStyle/>
          <a:p>
            <a:pPr algn="l"/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DFF665-49C1-40D6-99E0-4B3A4343A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141B64-0E33-4266-97A1-0C711DBC4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4739"/>
            <a:ext cx="432048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2748D0C-CE27-4325-87AA-588899FFD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4260"/>
            <a:ext cx="4716016" cy="34437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620E08-C124-443C-AFF6-5581D1E76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43739"/>
            <a:ext cx="4572000" cy="33847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0"/>
            <a:ext cx="925195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0580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428868"/>
            <a:ext cx="8229600" cy="1143000"/>
          </a:xfrm>
        </p:spPr>
        <p:txBody>
          <a:bodyPr>
            <a:noAutofit/>
          </a:bodyPr>
          <a:lstStyle/>
          <a:p>
            <a:pPr algn="l"/>
            <a:endParaRPr lang="ru-RU" sz="2400" dirty="0">
              <a:latin typeface="+mn-lt"/>
            </a:endParaRPr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51214" y="714356"/>
            <a:ext cx="4047683" cy="473680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CAD3A2-22C2-44F0-946E-C621BD6D367C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1143000"/>
          </a:xfrm>
        </p:spPr>
        <p:txBody>
          <a:bodyPr>
            <a:noAutofit/>
          </a:bodyPr>
          <a:lstStyle/>
          <a:p>
            <a:pPr algn="l"/>
            <a:endParaRPr lang="ru-RU" sz="20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BC0A54-8911-407A-8C2B-983ECA17A00D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8229600" cy="1143000"/>
          </a:xfrm>
        </p:spPr>
        <p:txBody>
          <a:bodyPr>
            <a:noAutofit/>
          </a:bodyPr>
          <a:lstStyle/>
          <a:p>
            <a:pPr algn="l"/>
            <a:endParaRPr lang="ru-RU" sz="20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860C771-65B1-4659-9DBB-50E40057402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513" y="338138"/>
            <a:ext cx="7886700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>
                <a:latin typeface="+mn-lt"/>
              </a:rPr>
              <a:t>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71472" y="7143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/>
              <a:t>                           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58A615-A8CA-412E-AC1A-19E7CF6BA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879136" cy="3312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A9A8B17-C801-4D4A-A946-CB1612312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0E966D-BE87-484D-BD23-40B8485ED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283968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6E64E26-FE70-4EA7-AA1C-3EBCA76ABB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864" y="3429000"/>
            <a:ext cx="4879136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32E571-C36D-4307-913C-A9B87B8D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D255615-57B2-4BCA-BE86-9C737AD94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5" y="24372"/>
            <a:ext cx="4152597" cy="326061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AAFABA-098C-4965-B530-6746A6AE7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31409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18BB23B-8B1A-4B9A-A11B-FC289840B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40968"/>
            <a:ext cx="5004048" cy="3692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0D664FD-0C56-44F0-B25E-C50395CA0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2"/>
            <a:ext cx="4139952" cy="35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0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4C0889E1-FBBE-4675-AFF5-DD2528DD4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знаний и открытий 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E52652B-6271-4F2A-B8C2-C02876417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Открытия совершаются тогда, когда все думают, что этого быть не может, а один человек этого не знает. </a:t>
            </a:r>
          </a:p>
          <a:p>
            <a:pPr algn="r">
              <a:buNone/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А.Эйнштейн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Picture 1" descr="C:\Users\пк\Desktop\0002-001-Preobrazovanie-tselogo-vyrazhenija-v-mnogochlen.png">
            <a:extLst>
              <a:ext uri="{FF2B5EF4-FFF2-40B4-BE49-F238E27FC236}">
                <a16:creationId xmlns:a16="http://schemas.microsoft.com/office/drawing/2014/main" xmlns="" id="{D51713D3-DA42-4942-926C-1AC02B4F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96952"/>
            <a:ext cx="2088232" cy="2752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14B2E6F4-88C7-472F-95A6-A62CA3EF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74064B-D2A8-4B9F-B962-1F63B1DAB2B2}"/>
              </a:ext>
            </a:extLst>
          </p:cNvPr>
          <p:cNvSpPr/>
          <p:nvPr/>
        </p:nvSpPr>
        <p:spPr>
          <a:xfrm>
            <a:off x="1043608" y="1736229"/>
            <a:ext cx="77768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Никогда   никакими силами вы не заставите читателя</a:t>
            </a:r>
          </a:p>
          <a:p>
            <a:pPr algn="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познать  мир через скуку.</a:t>
            </a:r>
            <a:endParaRPr lang="ru-RU" sz="3200" i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Читать должно быть интересно.</a:t>
            </a:r>
            <a:endParaRPr lang="ru-RU" sz="3200" i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А. Н. Толстой</a:t>
            </a:r>
            <a:endParaRPr lang="ru-RU" sz="3200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4DD73A6-A8DC-4DA4-BC76-8E8874EF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Лингвистическая разминка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514C03A4-A3DF-4102-B572-6C42F5BD4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Один-одинёшенек жил Р………..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На ………………..необитаемом.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Бродил по безлюдному ………… он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был его полным …………….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Он шил себе платье из ……….... шкур,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Питался одною …………………….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И был чрезвычайно …………………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От этой еды обязательной.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Бывало, весь день на ………... он сидит,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…………. и с места не сдвинется,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Ворчит, что ………аппетит и твердит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Своей …………… любимице: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- Ах, милая …………, я изнемог.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Пойми, мой дружок …………….,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Так хочется мне хоть разок, хоть разок</a:t>
            </a:r>
            <a:br>
              <a:rPr lang="ru-RU" dirty="0">
                <a:solidFill>
                  <a:srgbClr val="0070C0"/>
                </a:solidFill>
              </a:rPr>
            </a:br>
            <a:r>
              <a:rPr lang="ru-RU" dirty="0">
                <a:solidFill>
                  <a:srgbClr val="0070C0"/>
                </a:solidFill>
              </a:rPr>
              <a:t>Потешить себя ………………….!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4DD73A6-A8DC-4DA4-BC76-8E8874EF9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Лингвистическая разминка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514C03A4-A3DF-4102-B572-6C42F5BD4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0000" lnSpcReduction="20000"/>
          </a:bodyPr>
          <a:lstStyle/>
          <a:p>
            <a:pPr lvl="0">
              <a:tabLst>
                <a:tab pos="457200" algn="l"/>
              </a:tabLst>
            </a:pP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Один-одинёшенек жил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Робинзон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острове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необитаемом.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Бродил по безлюдному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острову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был его полным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хозяином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шил себе платье из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козьи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 шкур,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Питался одною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козлятиной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был чрезвычайно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печален и хмур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этой еды обязательной.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Бывало, весь день на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скале 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сидит,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Тоскует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 места не сдвинется,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Ворчит, что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пропал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аппетит и твердит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Своей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длиннохвостой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любимице: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Ах, милая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кошечка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 изнемог.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Пойми, мой дружок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полосатенький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хочется мне хоть разок, хоть разок</a:t>
            </a:r>
            <a:b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Потешить себя </a:t>
            </a:r>
            <a:r>
              <a:rPr lang="ru-RU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поросятинкой</a:t>
            </a:r>
            <a:r>
              <a:rPr lang="ru-RU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458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539FC6E5-50D0-47BC-A7E5-6DD69C9F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cap="sm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МИР мудрых мыслей</a:t>
            </a:r>
            <a:br>
              <a:rPr lang="ru-RU" sz="3600" b="1" cap="sm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cap="sm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задание по группам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456C9B7F-B04D-4A47-9884-07B974581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28926" y="4143380"/>
            <a:ext cx="1692873" cy="20717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0E01FA-1723-46BF-8DA8-05C057CF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11280"/>
            <a:ext cx="8909181" cy="507208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11CEF7-7394-4C09-8575-6A86B123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4DC2DD-0EE2-4E3E-9A7F-91C4C137A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>
                <a:solidFill>
                  <a:srgbClr val="7030A0"/>
                </a:solidFill>
              </a:rPr>
              <a:t>Робинзон Крузо            </a:t>
            </a:r>
            <a:r>
              <a:rPr lang="ru-RU" sz="8000" b="1" dirty="0" err="1">
                <a:solidFill>
                  <a:srgbClr val="7030A0"/>
                </a:solidFill>
              </a:rPr>
              <a:t>ДаниэльДефо</a:t>
            </a:r>
            <a:endParaRPr lang="ru-RU" sz="8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7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D473C4-BEB4-4D4C-8642-8B1DD82C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Географы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F0FA66-F723-46FB-8AAF-FA9BB40F6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1. Исследовать остров, найти координаты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2. Описать остров, климат, флору и фауну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3. Нарисовать карту острова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79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45652-7FD3-48D9-B492-159ED9E45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7030A0"/>
                </a:solidFill>
              </a:rPr>
              <a:t>Историки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0804FF-6B13-4F65-AB83-214512A9D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dirty="0">
                <a:solidFill>
                  <a:srgbClr val="0070C0"/>
                </a:solidFill>
              </a:rPr>
              <a:t>1. Написать биографию героя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2. Рассказать о прототипе героя (Александр </a:t>
            </a:r>
            <a:r>
              <a:rPr lang="ru-RU" dirty="0" err="1">
                <a:solidFill>
                  <a:srgbClr val="0070C0"/>
                </a:solidFill>
              </a:rPr>
              <a:t>Селькирк</a:t>
            </a:r>
            <a:r>
              <a:rPr lang="ru-RU" dirty="0">
                <a:solidFill>
                  <a:srgbClr val="0070C0"/>
                </a:solidFill>
              </a:rPr>
              <a:t>)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3. Что общего и в чем отличие писателя и главного героя?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13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4FF3D7-CCE7-461B-9DBF-CDA0AC80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6"/>
            <a:ext cx="8229600" cy="685801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Художники</a:t>
            </a:r>
            <a:br>
              <a:rPr lang="ru-RU" sz="4800" b="1" dirty="0">
                <a:solidFill>
                  <a:srgbClr val="7030A0"/>
                </a:solidFill>
              </a:rPr>
            </a:b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05F346-889F-4188-8D69-F27F57DF2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1. Портрет писателя </a:t>
            </a:r>
            <a:r>
              <a:rPr lang="ru-RU" dirty="0" err="1">
                <a:solidFill>
                  <a:srgbClr val="0070C0"/>
                </a:solidFill>
              </a:rPr>
              <a:t>Д.Дефо</a:t>
            </a:r>
            <a:endParaRPr lang="ru-RU" dirty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2. Портрет Робинзона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3. Робинзон в разной одежде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4. Иллюстрации к книге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4785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B26BA9-FA39-4A22-B910-E3A09A89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Критики</a:t>
            </a:r>
            <a:br>
              <a:rPr lang="ru-RU" sz="4800" b="1" dirty="0">
                <a:solidFill>
                  <a:srgbClr val="7030A0"/>
                </a:solidFill>
              </a:rPr>
            </a:br>
            <a:endParaRPr lang="ru-RU" sz="4800" b="1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202501-5F12-4A60-BC49-2CAF1BDF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/>
              <a:t> </a:t>
            </a:r>
            <a:r>
              <a:rPr lang="ru-RU" dirty="0">
                <a:solidFill>
                  <a:srgbClr val="0070C0"/>
                </a:solidFill>
              </a:rPr>
              <a:t>1. Сравнительная характеристика Робинзона и </a:t>
            </a:r>
            <a:r>
              <a:rPr lang="ru-RU" dirty="0" err="1">
                <a:solidFill>
                  <a:srgbClr val="0070C0"/>
                </a:solidFill>
              </a:rPr>
              <a:t>Васютки</a:t>
            </a:r>
            <a:r>
              <a:rPr lang="ru-RU" dirty="0">
                <a:solidFill>
                  <a:srgbClr val="0070C0"/>
                </a:solidFill>
              </a:rPr>
              <a:t> (В. Астафьев «</a:t>
            </a:r>
            <a:r>
              <a:rPr lang="ru-RU" dirty="0" err="1">
                <a:solidFill>
                  <a:srgbClr val="0070C0"/>
                </a:solidFill>
              </a:rPr>
              <a:t>Васюткино</a:t>
            </a:r>
            <a:r>
              <a:rPr lang="ru-RU" dirty="0">
                <a:solidFill>
                  <a:srgbClr val="0070C0"/>
                </a:solidFill>
              </a:rPr>
              <a:t> озеро»)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0070C0"/>
                </a:solidFill>
              </a:rPr>
              <a:t>2. Сравнительная характеристика Робинзона и Игоря-Робинзона  (Саша Черный «Игорь-Робинзон»)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19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177787-245C-432F-B1EE-16B66B04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89960B1-E461-4460-841E-A9BCF8B06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3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7407" y="-3162165"/>
            <a:ext cx="8229600" cy="3744416"/>
          </a:xfrm>
        </p:spPr>
        <p:txBody>
          <a:bodyPr>
            <a:noAutofit/>
          </a:bodyPr>
          <a:lstStyle/>
          <a:p>
            <a:pPr algn="just"/>
            <a:r>
              <a:rPr lang="ru-RU" sz="3600" dirty="0"/>
              <a:t>     </a:t>
            </a:r>
            <a:endParaRPr lang="ru-RU" sz="2400" dirty="0">
              <a:latin typeface="+mn-lt"/>
            </a:endParaRPr>
          </a:p>
        </p:txBody>
      </p:sp>
      <p:pic>
        <p:nvPicPr>
          <p:cNvPr id="1026" name="Picture 2" descr="ÐÐ°ÑÑÐ¸Ð½ÐºÐ¸ Ð¿Ð¾ Ð·Ð°Ð¿ÑÐ¾ÑÑ ÐºÐ°ÑÑÐ¸Ð½ÐºÐ° Ð³Ð´Ðµ Ð´ÐµÑÐ¸ ÑÐ¸Ð´ÑÑ Ð· ÐºÐ¾Ð¼Ð¿ÑÑÑÐµÑÐ¾Ð² Ð¸Ð»Ð¸ Ð² ÑÐµÐ»ÐµÑÐ¾Ð½Ðµ">
            <a:extLst>
              <a:ext uri="{FF2B5EF4-FFF2-40B4-BE49-F238E27FC236}">
                <a16:creationId xmlns:a16="http://schemas.microsoft.com/office/drawing/2014/main" xmlns="" id="{44B820BF-06B6-4607-A1FB-92A1E9A21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°ÑÑÐ¸Ð½ÐºÐ° Ð³Ð´Ðµ Ð´ÐµÑÐ¸ ÑÐ¸Ð´ÑÑ Ð· ÐºÐ¾Ð¼Ð¿ÑÑÑÐµÑÐ¾Ð² Ð¸Ð»Ð¸ Ð² ÑÐµÐ»ÐµÑÐ¾Ð½Ðµ">
            <a:extLst>
              <a:ext uri="{FF2B5EF4-FFF2-40B4-BE49-F238E27FC236}">
                <a16:creationId xmlns:a16="http://schemas.microsoft.com/office/drawing/2014/main" xmlns="" id="{73EFCE26-4F9D-43F5-B0B8-18776762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82" y="116632"/>
            <a:ext cx="3338698" cy="21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ºÐ°ÑÑÐ¸Ð½ÐºÐ° Ð³Ð´Ðµ Ð´ÐµÑÐ¸ ÑÐ¸Ð´ÑÑ Ð· ÐºÐ¾Ð¼Ð¿ÑÑÑÐµÑÐ¾Ð² Ð¸Ð»Ð¸ Ð² ÑÐµÐ»ÐµÑÐ¾Ð½Ðµ">
            <a:extLst>
              <a:ext uri="{FF2B5EF4-FFF2-40B4-BE49-F238E27FC236}">
                <a16:creationId xmlns:a16="http://schemas.microsoft.com/office/drawing/2014/main" xmlns="" id="{AB610FA6-E77C-45EC-ACCD-06561FFA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80" y="0"/>
            <a:ext cx="3320920" cy="2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ºÐ°ÑÑÐ¸Ð½ÐºÐ° Ð³Ð´Ðµ Ð´ÐµÑÐ¸ ÑÐ¸Ð´ÑÑ Ð· ÐºÐ¾Ð¼Ð¿ÑÑÑÐµÑÐ¾Ð² Ð¸Ð»Ð¸ Ð² ÑÐµÐ»ÐµÑÐ¾Ð½Ðµ">
            <a:extLst>
              <a:ext uri="{FF2B5EF4-FFF2-40B4-BE49-F238E27FC236}">
                <a16:creationId xmlns:a16="http://schemas.microsoft.com/office/drawing/2014/main" xmlns="" id="{9732938A-E342-442F-81B9-E02BBBCFA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9" y="2081114"/>
            <a:ext cx="2952750" cy="26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ÐºÐ°ÑÑÐ¸Ð½ÐºÐ° Ð³Ð´Ðµ Ð´ÐµÑÐ¸ ÑÐ¸Ð´ÑÑ Ð· ÐºÐ¾Ð¼Ð¿ÑÑÑÐµÑÐ¾Ð² Ð¸Ð»Ð¸ Ð² ÑÐµÐ»ÐµÑÐ¾Ð½Ðµ">
            <a:extLst>
              <a:ext uri="{FF2B5EF4-FFF2-40B4-BE49-F238E27FC236}">
                <a16:creationId xmlns:a16="http://schemas.microsoft.com/office/drawing/2014/main" xmlns="" id="{C6BCD5CC-083A-4EFE-8616-164AF631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06" y="3212976"/>
            <a:ext cx="2915394" cy="22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ºÐ°ÑÑÐ¸Ð½ÐºÐ° Ð³Ð´Ðµ Ð´ÐµÑÐ¸ ÑÐ¸Ð´ÑÑ Ð· ÐºÐ¾Ð¼Ð¿ÑÑÑÐµÑÐ¾Ð² Ð¸Ð»Ð¸ Ð² ÑÐµÐ»ÐµÑÐ¾Ð½Ðµ">
            <a:extLst>
              <a:ext uri="{FF2B5EF4-FFF2-40B4-BE49-F238E27FC236}">
                <a16:creationId xmlns:a16="http://schemas.microsoft.com/office/drawing/2014/main" xmlns="" id="{25B4A6EB-96C6-46AF-9B61-EE9EC953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19551"/>
            <a:ext cx="2847975" cy="241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404664"/>
            <a:ext cx="8229600" cy="18002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+mn-lt"/>
              </a:rPr>
              <a:t>Этапы работы над чтением художественного текста</a:t>
            </a:r>
            <a:br>
              <a:rPr lang="ru-RU" sz="4000" b="1" dirty="0">
                <a:solidFill>
                  <a:srgbClr val="7030A0"/>
                </a:solidFill>
                <a:latin typeface="+mn-lt"/>
              </a:rPr>
            </a:br>
            <a:endParaRPr lang="ru-RU" sz="4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C3131A6-6FE3-41AA-9D3B-5E58DE1F5563}"/>
              </a:ext>
            </a:extLst>
          </p:cNvPr>
          <p:cNvSpPr/>
          <p:nvPr/>
        </p:nvSpPr>
        <p:spPr>
          <a:xfrm>
            <a:off x="457200" y="2131256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</a:rPr>
              <a:t>1. Работа с текстом до чтения</a:t>
            </a:r>
          </a:p>
          <a:p>
            <a:r>
              <a:rPr lang="ru-RU" sz="3600" dirty="0">
                <a:solidFill>
                  <a:srgbClr val="0070C0"/>
                </a:solidFill>
              </a:rPr>
              <a:t>2. Работа с текстом во время чтения.</a:t>
            </a:r>
          </a:p>
          <a:p>
            <a:r>
              <a:rPr lang="ru-RU" sz="3600" dirty="0">
                <a:solidFill>
                  <a:srgbClr val="0070C0"/>
                </a:solidFill>
              </a:rPr>
              <a:t>3. Работа с текстом после чтения.</a:t>
            </a:r>
          </a:p>
          <a:p>
            <a:endParaRPr lang="ru-RU" sz="3600" b="1" dirty="0">
              <a:solidFill>
                <a:srgbClr val="7030A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1143000"/>
          </a:xfrm>
        </p:spPr>
        <p:txBody>
          <a:bodyPr>
            <a:noAutofit/>
          </a:bodyPr>
          <a:lstStyle/>
          <a:p>
            <a:pPr algn="l"/>
            <a:endParaRPr lang="ru-RU" sz="2000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222CA3-9793-4352-8B19-C842C2EFA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5956" cy="35965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80D9B7-17E8-416E-A489-5EEB8B019B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6558"/>
            <a:ext cx="4175956" cy="32614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67492C-14E1-4CC2-9DDD-5EE1D94B6A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0"/>
            <a:ext cx="4910836" cy="35965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D0156FE-FB2A-48E9-A89F-0F93DB980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3596558"/>
            <a:ext cx="4968044" cy="32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9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+mn-lt"/>
              </a:rPr>
              <a:t>Приемы работы с текстом</a:t>
            </a:r>
            <a:br>
              <a:rPr lang="ru-RU" sz="4000" b="1" dirty="0">
                <a:solidFill>
                  <a:srgbClr val="7030A0"/>
                </a:solidFill>
                <a:latin typeface="+mn-lt"/>
              </a:rPr>
            </a:br>
            <a:r>
              <a:rPr lang="ru-RU" sz="4000" b="1" dirty="0">
                <a:solidFill>
                  <a:srgbClr val="7030A0"/>
                </a:solidFill>
                <a:latin typeface="+mn-lt"/>
              </a:rPr>
              <a:t>на уроках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5D755E-FF5D-4EA8-97A3-06376546B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72816"/>
            <a:ext cx="8784976" cy="316835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1.  Чтение текста, с целью деления на части и составления плана.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2.  Чтение цепочкой по абзацу.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3.  Чтение с целью нахождения подходящего отрывка к рисунку.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4. Чтение с целью нахождения отрывка, который поможет ответить на вопрос.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5. Чтение самого красивого места в тексте.</a:t>
            </a:r>
          </a:p>
          <a:p>
            <a:r>
              <a:rPr lang="ru-RU" sz="2000" b="1" dirty="0">
                <a:solidFill>
                  <a:srgbClr val="0070C0"/>
                </a:solidFill>
              </a:rPr>
              <a:t>6. Чтение по ролям.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инельникова Света\Desktop\IMG_20190910_1854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3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Синельникова Света\Desktop\IMG_20190909_165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89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F7290D-BCAF-4203-AEAF-E437547D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CAFAD5C-2957-44E5-A7CD-7D838E39B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78"/>
            <a:ext cx="4571999" cy="351459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3CF0F3-DF10-420B-B1C2-2F8F480C2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48276"/>
            <a:ext cx="4571999" cy="32463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1EAAE9E-F085-4E84-9728-21C0CEF61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5482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BEC76DC-AA21-428A-A81E-53959F662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53441"/>
            <a:ext cx="4572000" cy="33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34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236</Words>
  <Application>Microsoft Office PowerPoint</Application>
  <PresentationFormat>Экран (4:3)</PresentationFormat>
  <Paragraphs>62</Paragraphs>
  <Slides>28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     </vt:lpstr>
      <vt:lpstr>Этапы работы над чтением художественного текста </vt:lpstr>
      <vt:lpstr>Презентация PowerPoint</vt:lpstr>
      <vt:lpstr>Приемы работы с текстом на уроках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Приемы работы с текстом во внеурочное время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Мир знаний и открытий </vt:lpstr>
      <vt:lpstr>Лингвистическая разминка </vt:lpstr>
      <vt:lpstr>Лингвистическая разминка </vt:lpstr>
      <vt:lpstr>МИР мудрых мыслей задание по группам</vt:lpstr>
      <vt:lpstr>Презентация PowerPoint</vt:lpstr>
      <vt:lpstr>Географы</vt:lpstr>
      <vt:lpstr>Историки </vt:lpstr>
      <vt:lpstr>Художники </vt:lpstr>
      <vt:lpstr>Критики 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Синельникова Света</cp:lastModifiedBy>
  <cp:revision>93</cp:revision>
  <dcterms:created xsi:type="dcterms:W3CDTF">2013-07-29T17:42:42Z</dcterms:created>
  <dcterms:modified xsi:type="dcterms:W3CDTF">2019-09-11T21:19:46Z</dcterms:modified>
</cp:coreProperties>
</file>