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74" r:id="rId4"/>
    <p:sldId id="263" r:id="rId5"/>
    <p:sldId id="275" r:id="rId6"/>
    <p:sldId id="27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99"/>
    <a:srgbClr val="003399"/>
    <a:srgbClr val="3366CC"/>
    <a:srgbClr val="0000CC"/>
    <a:srgbClr val="F4F9FA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korolewa.nytvasc2.ru/index.php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88127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28082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16238" y="0"/>
            <a:ext cx="3240087" cy="1484313"/>
          </a:xfrm>
          <a:prstGeom prst="rect">
            <a:avLst/>
          </a:prstGeom>
          <a:solidFill>
            <a:schemeClr val="bg1">
              <a:alpha val="74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95288" y="1341438"/>
            <a:ext cx="8424862" cy="3887787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5" descr="watermark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088" y="1844675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49725"/>
            <a:ext cx="8129588" cy="10080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1E53-3F8E-4025-A2AA-6AFA64832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96900" y="64531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korolewa.nytvasc2.ru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korolewa.nytvasc2.ru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24C13-8A58-490E-B569-1DE1226D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korolewa.nytvasc2.ru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4019-CDA4-42C1-8D37-F71C81028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orolewa.nytvasc2.ru/index.php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0825" y="1412875"/>
            <a:ext cx="8497888" cy="3960813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38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66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korolewa.nytvasc2.ru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EFAD3A-A32A-4A47-8A20-D00D35785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watermark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80;&#1090;&#1077;&#1083;&#1103;&#1084;\&#1057;&#1080;&#1085;&#1077;&#1083;&#1100;&#1085;&#1080;&#1082;&#1086;&#1074;&#1072;%20&#1057;.&#1053;\Untitled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700213"/>
            <a:ext cx="7772400" cy="1470025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000099"/>
                </a:solidFill>
                <a:effectLst/>
              </a:rPr>
              <a:t>Главные и второстепенные члены предложения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60800"/>
            <a:ext cx="8129588" cy="1008063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000099"/>
                </a:solidFill>
                <a:effectLst/>
              </a:rPr>
              <a:t>Цель урока:</a:t>
            </a:r>
            <a:r>
              <a:rPr lang="ru-RU" sz="2000" smtClean="0">
                <a:solidFill>
                  <a:srgbClr val="000099"/>
                </a:solidFill>
                <a:effectLst/>
              </a:rPr>
              <a:t> повторить сведения о главных и второстепенных  </a:t>
            </a:r>
          </a:p>
          <a:p>
            <a:pPr eaLnBrk="1" hangingPunct="1"/>
            <a:r>
              <a:rPr lang="ru-RU" sz="2000" smtClean="0">
                <a:solidFill>
                  <a:srgbClr val="000099"/>
                </a:solidFill>
                <a:effectLst/>
              </a:rPr>
              <a:t>                       членах предложения на практическом материале           зимних видов спорта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/>
              </a:rPr>
              <a:t>                       Хоккей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ru-RU" smtClean="0"/>
              <a:t>Составьте слова из букв, входящих в слово  </a:t>
            </a:r>
            <a:r>
              <a:rPr lang="ru-RU" b="1" u="sng" smtClean="0">
                <a:solidFill>
                  <a:srgbClr val="7030A0"/>
                </a:solidFill>
              </a:rPr>
              <a:t>«Хоккеист»</a:t>
            </a:r>
            <a:r>
              <a:rPr lang="ru-RU" smtClean="0">
                <a:solidFill>
                  <a:srgbClr val="7030A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2400" smtClean="0">
                <a:solidFill>
                  <a:srgbClr val="003399"/>
                </a:solidFill>
              </a:rPr>
              <a:t>Найдите дополнения в предложениях.</a:t>
            </a:r>
          </a:p>
          <a:p>
            <a:pPr>
              <a:buFontTx/>
              <a:buNone/>
            </a:pPr>
            <a:r>
              <a:rPr lang="ru-RU" smtClean="0">
                <a:solidFill>
                  <a:srgbClr val="7030A0"/>
                </a:solidFill>
              </a:rPr>
              <a:t>   Хоккеист забил гол в пустые ворота. Хоккеист подъехал к товарищу по команде.</a:t>
            </a:r>
          </a:p>
        </p:txBody>
      </p:sp>
      <p:pic>
        <p:nvPicPr>
          <p:cNvPr id="14339" name="Picture 4" descr="iCAK6EZ5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3924300" y="4221163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5003800" y="4724400"/>
            <a:ext cx="16557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ru-RU" sz="4000" b="1" smtClean="0">
                <a:solidFill>
                  <a:srgbClr val="000099"/>
                </a:solidFill>
                <a:effectLst/>
              </a:rPr>
              <a:t>Лыжные гонки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b="1" smtClean="0"/>
          </a:p>
          <a:p>
            <a:pPr algn="ctr">
              <a:buFontTx/>
              <a:buNone/>
            </a:pPr>
            <a:r>
              <a:rPr lang="ru-RU" b="1" smtClean="0"/>
              <a:t>Творческое задание «Составь текст» на тему </a:t>
            </a:r>
            <a:r>
              <a:rPr lang="ru-RU" b="1" u="sng" smtClean="0">
                <a:solidFill>
                  <a:srgbClr val="7030A0"/>
                </a:solidFill>
              </a:rPr>
              <a:t>«Лыжные гонки»</a:t>
            </a:r>
          </a:p>
          <a:p>
            <a:pPr algn="ctr">
              <a:buFontTx/>
              <a:buNone/>
            </a:pPr>
            <a:endParaRPr lang="ru-RU" sz="1200" b="1" smtClean="0">
              <a:solidFill>
                <a:srgbClr val="7030A0"/>
              </a:solidFill>
            </a:endParaRPr>
          </a:p>
          <a:p>
            <a:pPr algn="ctr">
              <a:buFontTx/>
              <a:buNone/>
            </a:pPr>
            <a:r>
              <a:rPr lang="ru-RU" sz="2800" b="1" smtClean="0">
                <a:solidFill>
                  <a:srgbClr val="0000CC"/>
                </a:solidFill>
              </a:rPr>
              <a:t>срываются 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начинают обгонять 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rgbClr val="0000CC"/>
                </a:solidFill>
              </a:rPr>
              <a:t>не отстают ни на шаг </a:t>
            </a:r>
          </a:p>
          <a:p>
            <a:pPr algn="ctr">
              <a:buFontTx/>
              <a:buNone/>
            </a:pPr>
            <a:r>
              <a:rPr lang="ru-RU" sz="2800" b="1" smtClean="0">
                <a:solidFill>
                  <a:srgbClr val="0000CC"/>
                </a:solidFill>
              </a:rPr>
              <a:t> стремительно скользит к успеху</a:t>
            </a:r>
            <a:endParaRPr lang="ru-RU" sz="2800" smtClean="0">
              <a:solidFill>
                <a:srgbClr val="0000CC"/>
              </a:solidFill>
            </a:endParaRPr>
          </a:p>
        </p:txBody>
      </p:sp>
      <p:pic>
        <p:nvPicPr>
          <p:cNvPr id="15363" name="Picture 4" descr="iCAYP9GT6"/>
          <p:cNvPicPr>
            <a:picLocks noChangeAspect="1" noChangeArrowheads="1"/>
          </p:cNvPicPr>
          <p:nvPr/>
        </p:nvPicPr>
        <p:blipFill>
          <a:blip r:embed="rId2"/>
          <a:srcRect b="4610"/>
          <a:stretch>
            <a:fillRect/>
          </a:stretch>
        </p:blipFill>
        <p:spPr bwMode="auto">
          <a:xfrm>
            <a:off x="179388" y="188913"/>
            <a:ext cx="33131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/>
              </a:rPr>
              <a:t>                       Бобслей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84313"/>
            <a:ext cx="6923087" cy="4525962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r>
              <a:rPr lang="ru-RU" smtClean="0"/>
              <a:t>Ловко сани я хватаю</a:t>
            </a:r>
          </a:p>
          <a:p>
            <a:pPr>
              <a:buFontTx/>
              <a:buNone/>
            </a:pPr>
            <a:r>
              <a:rPr lang="ru-RU" smtClean="0"/>
              <a:t>И на горочку взберусь.  </a:t>
            </a:r>
          </a:p>
          <a:p>
            <a:pPr>
              <a:buFontTx/>
              <a:buNone/>
            </a:pPr>
            <a:r>
              <a:rPr lang="ru-RU" smtClean="0"/>
              <a:t>Никогда не унываю.                     </a:t>
            </a:r>
          </a:p>
          <a:p>
            <a:pPr>
              <a:buFontTx/>
              <a:buNone/>
            </a:pPr>
            <a:r>
              <a:rPr lang="ru-RU" smtClean="0"/>
              <a:t>Быстро с горочки скачусь.</a:t>
            </a:r>
          </a:p>
        </p:txBody>
      </p:sp>
      <p:pic>
        <p:nvPicPr>
          <p:cNvPr id="16387" name="Picture 4" descr="iCA04F8B6"/>
          <p:cNvPicPr>
            <a:picLocks noChangeAspect="1" noChangeArrowheads="1"/>
          </p:cNvPicPr>
          <p:nvPr/>
        </p:nvPicPr>
        <p:blipFill>
          <a:blip r:embed="rId2"/>
          <a:srcRect b="11525"/>
          <a:stretch>
            <a:fillRect/>
          </a:stretch>
        </p:blipFill>
        <p:spPr bwMode="auto">
          <a:xfrm>
            <a:off x="179388" y="188913"/>
            <a:ext cx="2879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/>
            <a:r>
              <a:rPr lang="ru-RU" sz="4000" b="1" smtClean="0">
                <a:solidFill>
                  <a:srgbClr val="000099"/>
                </a:solidFill>
                <a:effectLst/>
              </a:rPr>
              <a:t>Фигурное катание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849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mtClean="0"/>
              <a:t>Составить предложение со словосочетанием </a:t>
            </a:r>
          </a:p>
          <a:p>
            <a:pPr algn="ctr">
              <a:buFontTx/>
              <a:buNone/>
            </a:pPr>
            <a:endParaRPr lang="ru-RU" smtClean="0">
              <a:solidFill>
                <a:srgbClr val="7030A0"/>
              </a:solidFill>
            </a:endParaRPr>
          </a:p>
          <a:p>
            <a:pPr algn="ctr">
              <a:buFontTx/>
              <a:buNone/>
            </a:pPr>
            <a:r>
              <a:rPr lang="ru-RU" sz="3600" smtClean="0"/>
              <a:t>Фигурное катание</a:t>
            </a:r>
          </a:p>
        </p:txBody>
      </p:sp>
      <p:pic>
        <p:nvPicPr>
          <p:cNvPr id="17411" name="Picture 4" descr="iCA4AOT8R"/>
          <p:cNvPicPr>
            <a:picLocks noChangeAspect="1" noChangeArrowheads="1"/>
          </p:cNvPicPr>
          <p:nvPr/>
        </p:nvPicPr>
        <p:blipFill>
          <a:blip r:embed="rId2"/>
          <a:srcRect b="11183"/>
          <a:stretch>
            <a:fillRect/>
          </a:stretch>
        </p:blipFill>
        <p:spPr bwMode="auto">
          <a:xfrm>
            <a:off x="250825" y="115888"/>
            <a:ext cx="22336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r"/>
            <a:r>
              <a:rPr lang="ru-RU" sz="4000" b="1" smtClean="0">
                <a:solidFill>
                  <a:srgbClr val="000099"/>
                </a:solidFill>
                <a:effectLst/>
              </a:rPr>
              <a:t>Горнолыжный спорт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339975" y="393382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Согласие, да</a:t>
            </a:r>
            <a:r>
              <a:rPr lang="ru-RU" sz="2400" b="1"/>
              <a:t>:         ^</a:t>
            </a:r>
          </a:p>
          <a:p>
            <a:r>
              <a:rPr lang="ru-RU" sz="2400"/>
              <a:t>Не согласен, нет:   </a:t>
            </a:r>
            <a:r>
              <a:rPr lang="ru-RU" sz="2400" b="1"/>
              <a:t>--</a:t>
            </a:r>
          </a:p>
        </p:txBody>
      </p:sp>
      <p:pic>
        <p:nvPicPr>
          <p:cNvPr id="18436" name="Picture 5" descr="iCAZGDR8O"/>
          <p:cNvPicPr>
            <a:picLocks noChangeAspect="1" noChangeArrowheads="1"/>
          </p:cNvPicPr>
          <p:nvPr/>
        </p:nvPicPr>
        <p:blipFill>
          <a:blip r:embed="rId2"/>
          <a:srcRect b="23309"/>
          <a:stretch>
            <a:fillRect/>
          </a:stretch>
        </p:blipFill>
        <p:spPr bwMode="auto">
          <a:xfrm>
            <a:off x="395288" y="260350"/>
            <a:ext cx="230505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2420938"/>
          <a:ext cx="7920037" cy="1112837"/>
        </p:xfrm>
        <a:graphic>
          <a:graphicData uri="http://schemas.openxmlformats.org/drawingml/2006/table">
            <a:tbl>
              <a:tblPr/>
              <a:tblGrid>
                <a:gridCol w="989904"/>
                <a:gridCol w="988333"/>
                <a:gridCol w="989904"/>
                <a:gridCol w="989904"/>
                <a:gridCol w="988334"/>
                <a:gridCol w="991475"/>
                <a:gridCol w="991476"/>
                <a:gridCol w="991475"/>
              </a:tblGrid>
              <a:tr h="5572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smtClean="0">
                <a:solidFill>
                  <a:srgbClr val="000099"/>
                </a:solidFill>
                <a:effectLst/>
              </a:rPr>
              <a:t>Горнолыжный спорт</a:t>
            </a:r>
          </a:p>
        </p:txBody>
      </p:sp>
      <p:graphicFrame>
        <p:nvGraphicFramePr>
          <p:cNvPr id="26628" name="Group 4"/>
          <p:cNvGraphicFramePr>
            <a:graphicFrameLocks noGrp="1"/>
          </p:cNvGraphicFramePr>
          <p:nvPr>
            <p:ph sz="half" idx="2"/>
          </p:nvPr>
        </p:nvGraphicFramePr>
        <p:xfrm>
          <a:off x="611188" y="2276475"/>
          <a:ext cx="8002587" cy="1112838"/>
        </p:xfrm>
        <a:graphic>
          <a:graphicData uri="http://schemas.openxmlformats.org/drawingml/2006/table">
            <a:tbl>
              <a:tblPr/>
              <a:tblGrid>
                <a:gridCol w="1000125"/>
                <a:gridCol w="998537"/>
                <a:gridCol w="1000125"/>
                <a:gridCol w="1000125"/>
                <a:gridCol w="998538"/>
                <a:gridCol w="1001712"/>
                <a:gridCol w="1001713"/>
                <a:gridCol w="1001712"/>
              </a:tblGrid>
              <a:tr h="5572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^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^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^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^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--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8" name="Text Box 33"/>
          <p:cNvSpPr txBox="1">
            <a:spLocks noChangeArrowheads="1"/>
          </p:cNvSpPr>
          <p:nvPr/>
        </p:nvSpPr>
        <p:spPr bwMode="auto">
          <a:xfrm>
            <a:off x="2555875" y="3716338"/>
            <a:ext cx="6588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/>
              <a:t>Критерии оценивания:</a:t>
            </a:r>
          </a:p>
          <a:p>
            <a:pPr>
              <a:spcBef>
                <a:spcPct val="50000"/>
              </a:spcBef>
            </a:pPr>
            <a:r>
              <a:rPr lang="ru-RU"/>
              <a:t>8-6 – отлично</a:t>
            </a:r>
          </a:p>
          <a:p>
            <a:pPr>
              <a:spcBef>
                <a:spcPct val="50000"/>
              </a:spcBef>
            </a:pPr>
            <a:r>
              <a:rPr lang="ru-RU"/>
              <a:t>5-4 – хорошо</a:t>
            </a:r>
          </a:p>
          <a:p>
            <a:pPr>
              <a:spcBef>
                <a:spcPct val="50000"/>
              </a:spcBef>
            </a:pPr>
            <a:r>
              <a:rPr lang="ru-RU"/>
              <a:t>3 и менее - повторить пройденный материал</a:t>
            </a:r>
          </a:p>
        </p:txBody>
      </p:sp>
      <p:pic>
        <p:nvPicPr>
          <p:cNvPr id="19489" name="Picture 3"/>
          <p:cNvPicPr>
            <a:picLocks noChangeAspect="1" noChangeArrowheads="1"/>
          </p:cNvPicPr>
          <p:nvPr/>
        </p:nvPicPr>
        <p:blipFill>
          <a:blip r:embed="rId2"/>
          <a:srcRect b="21710"/>
          <a:stretch>
            <a:fillRect/>
          </a:stretch>
        </p:blipFill>
        <p:spPr bwMode="auto">
          <a:xfrm>
            <a:off x="179388" y="188913"/>
            <a:ext cx="23034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b="1" smtClean="0">
                <a:solidFill>
                  <a:srgbClr val="000099"/>
                </a:solidFill>
                <a:effectLst/>
              </a:rPr>
              <a:t>Рефлексия</a:t>
            </a:r>
            <a:r>
              <a:rPr lang="ru-RU" smtClean="0">
                <a:solidFill>
                  <a:srgbClr val="7030A0"/>
                </a:solidFill>
                <a:effectLst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6013" y="692150"/>
          <a:ext cx="7437437" cy="53562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35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 уроке я работал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За урок 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Мое настроение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28575" marR="28575" marT="28575" marB="2857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доволен / не доволен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устал / устал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 лучше / стало хуже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28575" marR="28575" marT="28575" marB="2857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7200" y="3724275"/>
            <a:ext cx="261938" cy="277813"/>
          </a:xfrm>
        </p:spPr>
        <p:txBody>
          <a:bodyPr wrap="none" anchor="ctr"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200" b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8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</a:rPr>
              <a:t>Главное – не победа, а участие!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6000" smtClean="0">
              <a:solidFill>
                <a:srgbClr val="7030A0"/>
              </a:solidFill>
            </a:endParaRPr>
          </a:p>
        </p:txBody>
      </p:sp>
      <p:sp>
        <p:nvSpPr>
          <p:cNvPr id="21507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11188" y="6237288"/>
            <a:ext cx="2895600" cy="476250"/>
          </a:xfrm>
          <a:noFill/>
        </p:spPr>
        <p:txBody>
          <a:bodyPr/>
          <a:lstStyle/>
          <a:p>
            <a:endParaRPr lang="ru-RU" smtClean="0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9575" y="3676650"/>
            <a:ext cx="22050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084763"/>
            <a:ext cx="214312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1688" y="1196975"/>
            <a:ext cx="30241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1075" y="3994150"/>
            <a:ext cx="217646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02150"/>
            <a:ext cx="2133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6463" y="1592263"/>
            <a:ext cx="24352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9575" y="1225550"/>
            <a:ext cx="293846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pic>
        <p:nvPicPr>
          <p:cNvPr id="22533" name="Untitled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476375" y="-30163"/>
            <a:ext cx="12530138" cy="70469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78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1143000"/>
          </a:xfrm>
        </p:spPr>
        <p:txBody>
          <a:bodyPr/>
          <a:lstStyle/>
          <a:p>
            <a:pPr algn="r"/>
            <a:r>
              <a:rPr lang="ru-RU" sz="2800" i="1" smtClean="0">
                <a:solidFill>
                  <a:srgbClr val="222268"/>
                </a:solidFill>
                <a:effectLst/>
              </a:rPr>
              <a:t>Надо непременно встряхивать </a:t>
            </a:r>
            <a:br>
              <a:rPr lang="ru-RU" sz="2800" i="1" smtClean="0">
                <a:solidFill>
                  <a:srgbClr val="222268"/>
                </a:solidFill>
                <a:effectLst/>
              </a:rPr>
            </a:br>
            <a:r>
              <a:rPr lang="ru-RU" sz="2800" i="1" smtClean="0">
                <a:solidFill>
                  <a:srgbClr val="222268"/>
                </a:solidFill>
                <a:effectLst/>
              </a:rPr>
              <a:t>себя физически, </a:t>
            </a:r>
            <a:br>
              <a:rPr lang="ru-RU" sz="2800" i="1" smtClean="0">
                <a:solidFill>
                  <a:srgbClr val="222268"/>
                </a:solidFill>
                <a:effectLst/>
              </a:rPr>
            </a:br>
            <a:r>
              <a:rPr lang="ru-RU" sz="2800" i="1" smtClean="0">
                <a:solidFill>
                  <a:srgbClr val="222268"/>
                </a:solidFill>
                <a:effectLst/>
              </a:rPr>
              <a:t>чтобы быть здоровым </a:t>
            </a:r>
            <a:br>
              <a:rPr lang="ru-RU" sz="2800" i="1" smtClean="0">
                <a:solidFill>
                  <a:srgbClr val="222268"/>
                </a:solidFill>
                <a:effectLst/>
              </a:rPr>
            </a:br>
            <a:r>
              <a:rPr lang="ru-RU" sz="2800" i="1" smtClean="0">
                <a:solidFill>
                  <a:srgbClr val="222268"/>
                </a:solidFill>
                <a:effectLst/>
              </a:rPr>
              <a:t>нравственно.</a:t>
            </a:r>
            <a:br>
              <a:rPr lang="ru-RU" sz="2800" i="1" smtClean="0">
                <a:solidFill>
                  <a:srgbClr val="222268"/>
                </a:solidFill>
                <a:effectLst/>
              </a:rPr>
            </a:br>
            <a:r>
              <a:rPr lang="ru-RU" sz="2800" i="1" smtClean="0">
                <a:solidFill>
                  <a:srgbClr val="222268"/>
                </a:solidFill>
                <a:effectLst/>
              </a:rPr>
              <a:t>Л.Н.Толстой</a:t>
            </a:r>
            <a:br>
              <a:rPr lang="ru-RU" sz="2800" i="1" smtClean="0">
                <a:solidFill>
                  <a:srgbClr val="222268"/>
                </a:solidFill>
                <a:effectLst/>
              </a:rPr>
            </a:br>
            <a:r>
              <a:rPr lang="ru-RU" sz="4000" smtClean="0">
                <a:solidFill>
                  <a:srgbClr val="222268"/>
                </a:solidFill>
                <a:effectLst/>
              </a:rPr>
              <a:t> 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771775" y="2924175"/>
            <a:ext cx="5903913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"/>
                <a:cs typeface="Arial"/>
              </a:rPr>
              <a:t>    Надо непременно встряхивать</a:t>
            </a:r>
          </a:p>
          <a:p>
            <a:pPr algn="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"/>
                <a:cs typeface="Arial"/>
              </a:rPr>
              <a:t>себя физически,</a:t>
            </a:r>
          </a:p>
          <a:p>
            <a:pPr algn="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"/>
                <a:cs typeface="Arial"/>
              </a:rPr>
              <a:t>чтобы быть здоровым</a:t>
            </a:r>
          </a:p>
          <a:p>
            <a:pPr algn="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"/>
                <a:cs typeface="Arial"/>
              </a:rPr>
              <a:t>нравственно.</a:t>
            </a:r>
          </a:p>
          <a:p>
            <a:pPr algn="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"/>
                <a:cs typeface="Arial"/>
              </a:rPr>
              <a:t>Л.Н.Толстой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1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559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00438"/>
            <a:ext cx="33115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3638" y="234950"/>
            <a:ext cx="290353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068638"/>
            <a:ext cx="27368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2997200"/>
            <a:ext cx="27368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9838" y="404813"/>
            <a:ext cx="24638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/>
              </a:rPr>
              <a:t>Словарная работа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 b="1" smtClean="0"/>
              <a:t>Олимпиада</a:t>
            </a:r>
            <a:r>
              <a:rPr lang="ru-RU" smtClean="0"/>
              <a:t> – (по словарю иностранных слов) – греческое слово  olympiados 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7030A0"/>
                </a:solidFill>
              </a:rPr>
              <a:t>крупнейшие международные состязания по основным видам спорта, проводимых раз в четыре года.</a:t>
            </a:r>
          </a:p>
          <a:p>
            <a:pPr marL="609600" indent="-609600">
              <a:buFontTx/>
              <a:buAutoNum type="arabicPeriod"/>
            </a:pPr>
            <a:r>
              <a:rPr lang="ru-RU" smtClean="0">
                <a:solidFill>
                  <a:srgbClr val="7030A0"/>
                </a:solidFill>
              </a:rPr>
              <a:t>конкурс, соревнование в какой-либо области (математики, истории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</a:rPr>
              <a:t>«Разминка» перед стартом</a:t>
            </a:r>
          </a:p>
        </p:txBody>
      </p:sp>
      <p:sp>
        <p:nvSpPr>
          <p:cNvPr id="92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b="1" smtClean="0"/>
              <a:t>   Лыжник, трамплин,  конькобежец, фигурист, бобслеист, сноубордист, доска,  двоеборец, буллит, хоккеист, биатлонист, высота,  чемпионка, вратарь, гора,  горнолыжник, лыжня, лыжница,  фигуристка, палки, скорость, каток, санки, коньки</a:t>
            </a:r>
            <a:endParaRPr lang="ru-RU" smtClean="0"/>
          </a:p>
          <a:p>
            <a:endParaRPr lang="ru-RU" smtClean="0"/>
          </a:p>
        </p:txBody>
      </p:sp>
      <p:sp>
        <p:nvSpPr>
          <p:cNvPr id="9219" name="Нижний колонтитул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</a:rPr>
              <a:t>Проверяем!</a:t>
            </a:r>
            <a:r>
              <a:rPr lang="ru-RU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sz="2800" u="sng" smtClean="0">
                <a:solidFill>
                  <a:srgbClr val="7030A0"/>
                </a:solidFill>
              </a:rPr>
              <a:t>Прыжки  с трамплина  </a:t>
            </a:r>
            <a:r>
              <a:rPr lang="ru-RU" sz="2800" smtClean="0"/>
              <a:t>(лыжник, трамплин, высота, двоеборец) </a:t>
            </a:r>
          </a:p>
          <a:p>
            <a:r>
              <a:rPr lang="ru-RU" sz="2800" u="sng" smtClean="0">
                <a:solidFill>
                  <a:srgbClr val="7030A0"/>
                </a:solidFill>
              </a:rPr>
              <a:t>Сноуборд</a:t>
            </a:r>
            <a:r>
              <a:rPr lang="ru-RU" sz="2800" smtClean="0"/>
              <a:t>    (сноубордист, доска, гора, скорость) </a:t>
            </a:r>
          </a:p>
          <a:p>
            <a:r>
              <a:rPr lang="ru-RU" sz="2800" smtClean="0"/>
              <a:t> </a:t>
            </a:r>
            <a:r>
              <a:rPr lang="ru-RU" sz="2800" u="sng" smtClean="0">
                <a:solidFill>
                  <a:srgbClr val="7030A0"/>
                </a:solidFill>
              </a:rPr>
              <a:t>Хоккей  </a:t>
            </a:r>
            <a:r>
              <a:rPr lang="ru-RU" sz="2800" smtClean="0"/>
              <a:t>  (хоккеист, вратарь, коньки, каток, буллит)</a:t>
            </a:r>
          </a:p>
          <a:p>
            <a:r>
              <a:rPr lang="ru-RU" sz="2800" smtClean="0"/>
              <a:t> </a:t>
            </a:r>
            <a:r>
              <a:rPr lang="ru-RU" sz="2800" u="sng" smtClean="0">
                <a:solidFill>
                  <a:srgbClr val="7030A0"/>
                </a:solidFill>
              </a:rPr>
              <a:t>Лыжные гонки   </a:t>
            </a:r>
            <a:r>
              <a:rPr lang="ru-RU" sz="2800" smtClean="0"/>
              <a:t>(палки, биатлонист,   лыжня, лыжница)</a:t>
            </a:r>
          </a:p>
          <a:p>
            <a:r>
              <a:rPr lang="ru-RU" sz="2800" smtClean="0"/>
              <a:t> </a:t>
            </a:r>
            <a:r>
              <a:rPr lang="ru-RU" sz="2800" u="sng" smtClean="0">
                <a:solidFill>
                  <a:srgbClr val="7030A0"/>
                </a:solidFill>
              </a:rPr>
              <a:t>Бобслей</a:t>
            </a:r>
            <a:r>
              <a:rPr lang="ru-RU" sz="2800" smtClean="0"/>
              <a:t> (бобслеист, санки, скорость, гора)</a:t>
            </a:r>
          </a:p>
          <a:p>
            <a:endParaRPr lang="ru-RU" smtClean="0"/>
          </a:p>
        </p:txBody>
      </p:sp>
      <p:sp>
        <p:nvSpPr>
          <p:cNvPr id="10243" name="Нижний колонтитул 3"/>
          <p:cNvSpPr>
            <a:spLocks noGrp="1"/>
          </p:cNvSpPr>
          <p:nvPr>
            <p:ph type="ftr" sz="quarter" idx="10"/>
          </p:nvPr>
        </p:nvSpPr>
        <p:spPr>
          <a:xfrm flipV="1">
            <a:off x="668338" y="6597650"/>
            <a:ext cx="2895600" cy="71438"/>
          </a:xfrm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/>
              </a:rPr>
              <a:t>Работа в группах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0241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268413"/>
            <a:ext cx="22653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465638"/>
            <a:ext cx="23368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6800" y="1931988"/>
            <a:ext cx="25495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860800"/>
            <a:ext cx="23764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6800" y="4941888"/>
            <a:ext cx="25495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43025"/>
          </a:xfrm>
        </p:spPr>
        <p:txBody>
          <a:bodyPr/>
          <a:lstStyle/>
          <a:p>
            <a:pPr algn="r"/>
            <a:r>
              <a:rPr lang="ru-RU" sz="4000" b="1" smtClean="0">
                <a:solidFill>
                  <a:srgbClr val="000099"/>
                </a:solidFill>
                <a:effectLst/>
              </a:rPr>
              <a:t>Прыжки с трамплина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940675" cy="4525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Заниматься (чем?) . . .  ( спортом), ( управление)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Соревнования (какие?) . . .  (зимние), (согласование)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Тренироваться (как?) . . .  (усердно),  (примыкание)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Участвовать (в чем?) . . . (в хоккее), ( управление)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Катание ( какое?) . . . ( отличное), (согласование)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Прыгнуть (как?) . . . (точно), (примыкание)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Проигрывать (кому?) . . . ( чемпиону), ( управление)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Трасса (какая?) . . . (сложная), (согласование)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0000CC"/>
                </a:solidFill>
              </a:rPr>
              <a:t>Скользить (как?) . . . (стремительно), (примыкание)</a:t>
            </a:r>
          </a:p>
        </p:txBody>
      </p:sp>
      <p:pic>
        <p:nvPicPr>
          <p:cNvPr id="12291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24479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effectLst/>
              </a:rPr>
              <a:t>                       Сноуборд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  <a:r>
              <a:rPr lang="ru-RU" sz="3600" u="sng" smtClean="0">
                <a:solidFill>
                  <a:schemeClr val="tx1"/>
                </a:solidFill>
              </a:rPr>
              <a:t>Текст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u="sng" smtClean="0"/>
              <a:t>Сноуборд –</a:t>
            </a:r>
            <a:r>
              <a:rPr lang="ru-RU" sz="2400" smtClean="0"/>
              <a:t> это один из самых молодых олимпийских видов спорта. </a:t>
            </a:r>
            <a:r>
              <a:rPr lang="ru-RU" sz="2400" u="sng" smtClean="0"/>
              <a:t>Суть</a:t>
            </a:r>
            <a:r>
              <a:rPr lang="ru-RU" sz="2400" smtClean="0"/>
              <a:t> его полностью отражена в названии – снег плюс доска. И не нужны тебе лыжные палки.  Лететь на огромной скорости предлагается, балансируя руками. Впервые сноуборд заявил о себе на зимних играх в Нагано в 1998 году. В России этот вид спорта появился недавно. </a:t>
            </a:r>
            <a:r>
              <a:rPr lang="ru-RU" sz="2400" u="sng" smtClean="0"/>
              <a:t>Сноуборд </a:t>
            </a:r>
            <a:r>
              <a:rPr lang="ru-RU" sz="2400" smtClean="0"/>
              <a:t>– молодежный спорт.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smtClean="0"/>
              <a:t> </a:t>
            </a:r>
          </a:p>
        </p:txBody>
      </p:sp>
      <p:pic>
        <p:nvPicPr>
          <p:cNvPr id="13315" name="Picture 5" descr="iCAIJK2V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7368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лимпиада">
  <a:themeElements>
    <a:clrScheme name="олимпиа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лимпиад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лимпиа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1136</TotalTime>
  <Words>382</Words>
  <Application>Microsoft Office PowerPoint</Application>
  <PresentationFormat>Экран (4:3)</PresentationFormat>
  <Paragraphs>110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SimSun</vt:lpstr>
      <vt:lpstr>Tahoma</vt:lpstr>
      <vt:lpstr>олимпиада</vt:lpstr>
      <vt:lpstr>олимпиада</vt:lpstr>
      <vt:lpstr>Главные и второстепенные члены предложения</vt:lpstr>
      <vt:lpstr>Надо непременно встряхивать  себя физически,  чтобы быть здоровым  нравственно. Л.Н.Толстой  </vt:lpstr>
      <vt:lpstr>Слайд 3</vt:lpstr>
      <vt:lpstr>Словарная работа</vt:lpstr>
      <vt:lpstr>«Разминка» перед стартом</vt:lpstr>
      <vt:lpstr>Проверяем! </vt:lpstr>
      <vt:lpstr>Работа в группах</vt:lpstr>
      <vt:lpstr>Прыжки с трамплина</vt:lpstr>
      <vt:lpstr>                       Сноуборд</vt:lpstr>
      <vt:lpstr>                       Хоккей</vt:lpstr>
      <vt:lpstr>Лыжные гонки</vt:lpstr>
      <vt:lpstr>                       Бобслей</vt:lpstr>
      <vt:lpstr>Фигурное катание</vt:lpstr>
      <vt:lpstr>Горнолыжный спорт</vt:lpstr>
      <vt:lpstr>Горнолыжный спорт</vt:lpstr>
      <vt:lpstr>Рефлексия </vt:lpstr>
      <vt:lpstr>Главное – не победа, а участие!  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28-0</cp:lastModifiedBy>
  <cp:revision>18</cp:revision>
  <dcterms:created xsi:type="dcterms:W3CDTF">2013-07-16T15:08:58Z</dcterms:created>
  <dcterms:modified xsi:type="dcterms:W3CDTF">2013-12-02T18:37:17Z</dcterms:modified>
</cp:coreProperties>
</file>