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6" r:id="rId1"/>
  </p:sldMasterIdLst>
  <p:notesMasterIdLst>
    <p:notesMasterId r:id="rId23"/>
  </p:notesMasterIdLst>
  <p:handoutMasterIdLst>
    <p:handoutMasterId r:id="rId24"/>
  </p:handoutMasterIdLst>
  <p:sldIdLst>
    <p:sldId id="292" r:id="rId2"/>
    <p:sldId id="295" r:id="rId3"/>
    <p:sldId id="300" r:id="rId4"/>
    <p:sldId id="296" r:id="rId5"/>
    <p:sldId id="297" r:id="rId6"/>
    <p:sldId id="298" r:id="rId7"/>
    <p:sldId id="276" r:id="rId8"/>
    <p:sldId id="277" r:id="rId9"/>
    <p:sldId id="278" r:id="rId10"/>
    <p:sldId id="287" r:id="rId11"/>
    <p:sldId id="288" r:id="rId12"/>
    <p:sldId id="285" r:id="rId13"/>
    <p:sldId id="286" r:id="rId14"/>
    <p:sldId id="279" r:id="rId15"/>
    <p:sldId id="280" r:id="rId16"/>
    <p:sldId id="281" r:id="rId17"/>
    <p:sldId id="282" r:id="rId18"/>
    <p:sldId id="283" r:id="rId19"/>
    <p:sldId id="299" r:id="rId20"/>
    <p:sldId id="302" r:id="rId21"/>
    <p:sldId id="28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Мы за здоровый образ жизни!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3ED35C-0F59-4AC6-9A9D-EA781319D7EA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BDB859-AC41-463B-B22C-C1D0CC18D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Мы за здоровый образ жизни!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48705A-A811-47C1-8A75-EB43AEE13D2D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012C12-1C06-4A14-975B-A79B8BA31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0484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Мы за здоровый образ жизни!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1508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Мы за здоровый образ жизни!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513A8C-77A6-4553-ABB4-C908701FF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6E5D-370F-4323-AF32-A65B7D235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6E90-9F9D-448A-9DCE-175E37157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40B69-CB79-4ECB-ABA9-E96085CAF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14EC-1360-40A7-8EBF-2F1D9F169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AEE7-DDF8-4D41-8261-836E281BB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9F7E07-9679-476D-B65A-F77C2D97F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D4CE-B2CB-481F-A498-3AB7F8B9B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BE3E-B8E4-47E0-A836-E39AB6916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5F71-9406-48DC-B62F-4183E32C7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898F-17B9-4CBF-8144-642ED7EA5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68A3AA-4F1E-4C49-B30B-6D1EB3903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3" r:id="rId2"/>
    <p:sldLayoutId id="2147483974" r:id="rId3"/>
    <p:sldLayoutId id="2147483975" r:id="rId4"/>
    <p:sldLayoutId id="2147483982" r:id="rId5"/>
    <p:sldLayoutId id="2147483983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spd="med" advClick="0" advTm="7000">
    <p:dissolv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BAB24-2207-433D-BF1C-E12759B61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76671"/>
            <a:ext cx="8458200" cy="2088233"/>
          </a:xfrm>
        </p:spPr>
        <p:txBody>
          <a:bodyPr/>
          <a:lstStyle/>
          <a:p>
            <a:r>
              <a:rPr lang="ru-RU" dirty="0"/>
              <a:t>Функциональная грамотность в вопросах здоровья. Рацион питания школьника.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19B172-144A-4494-BDA8-2AD18B623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7904" y="4293096"/>
            <a:ext cx="5112567" cy="1584176"/>
          </a:xfrm>
        </p:spPr>
        <p:txBody>
          <a:bodyPr/>
          <a:lstStyle/>
          <a:p>
            <a:r>
              <a:rPr lang="ru-RU" dirty="0"/>
              <a:t>Выполнила: Лаврентьева И.Н.</a:t>
            </a:r>
          </a:p>
          <a:p>
            <a:r>
              <a:rPr lang="ru-RU" dirty="0"/>
              <a:t>учитель физической культуры </a:t>
            </a:r>
          </a:p>
          <a:p>
            <a:r>
              <a:rPr lang="ru-RU" dirty="0"/>
              <a:t>ГБОУ СОШ №2 </a:t>
            </a:r>
          </a:p>
          <a:p>
            <a:r>
              <a:rPr lang="ru-RU" dirty="0" err="1"/>
              <a:t>п.г.т.Безенчук</a:t>
            </a:r>
            <a:r>
              <a:rPr lang="ru-RU" dirty="0"/>
              <a:t> Самарской области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6AD107D-5FAF-4CC9-BE7A-0DF6C260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384376" cy="249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708034"/>
      </p:ext>
    </p:extLst>
  </p:cSld>
  <p:clrMapOvr>
    <a:masterClrMapping/>
  </p:clrMapOvr>
  <p:transition spd="med" advClick="0" advTm="7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964612" cy="779463"/>
          </a:xfrm>
        </p:spPr>
        <p:txBody>
          <a:bodyPr>
            <a:noAutofit/>
          </a:bodyPr>
          <a:lstStyle/>
          <a:p>
            <a:pPr marL="365760" lvl="0" indent="-256032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ОСНОВНОЙ ИСТОЧНИК ЖИВОТНЫХ ЖИРОВ: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484313"/>
            <a:ext cx="7488237" cy="647700"/>
          </a:xfrm>
        </p:spPr>
        <p:txBody>
          <a:bodyPr>
            <a:normAutofit fontScale="32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Мясные и молочные продукты.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95288" y="5876925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               должно быть 1:1:4</a:t>
            </a:r>
          </a:p>
        </p:txBody>
      </p:sp>
      <p:pic>
        <p:nvPicPr>
          <p:cNvPr id="9223" name="Picture 7" descr="C:\Users\User\Desktop\домашнее молок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20888"/>
            <a:ext cx="449580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11" descr="C:\Users\User\Desktop\12954-losos-clan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276475"/>
            <a:ext cx="25939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C:\Users\User\Desktop\Salm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149725"/>
            <a:ext cx="25193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5" descr="C:\Users\User\Desktop\84605627_large_b1d4de7e8b04__Custom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292600"/>
            <a:ext cx="161607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316912" cy="779463"/>
          </a:xfrm>
        </p:spPr>
        <p:txBody>
          <a:bodyPr>
            <a:noAutofit/>
          </a:bodyPr>
          <a:lstStyle/>
          <a:p>
            <a:pPr marL="365760" lvl="0" indent="-256032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ОСНОВНОЙ ИСТОЧНИК РАСТИТЕЛЬНЫХ ЖИРОВ: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773238"/>
            <a:ext cx="8424862" cy="792162"/>
          </a:xfrm>
        </p:spPr>
        <p:txBody>
          <a:bodyPr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Подсолнечное, кукурузное и рыжиковое масло, орехи (фундук, грецкий, кедровый и т.д.), семена подсолнечника.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395288" y="5876925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         должно быть 1:1:4</a:t>
            </a:r>
          </a:p>
        </p:txBody>
      </p:sp>
      <p:pic>
        <p:nvPicPr>
          <p:cNvPr id="10245" name="Picture 5" descr="C:\Users\User\Desktop\polza-lnanogo-masl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3521968" cy="235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7" descr="C:\Users\User\Desktop\x_977a4f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5084763"/>
            <a:ext cx="11541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C:\Users\User\Desktop\1348560963_bbeh6gyta0uovw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13100"/>
            <a:ext cx="325913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C:\Users\User\Desktop\0_10d2bf_2de970ae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852738"/>
            <a:ext cx="24384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7" descr="C:\Users\User\Desktop\x_977a4f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5084763"/>
            <a:ext cx="11525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640762" cy="779463"/>
          </a:xfrm>
        </p:spPr>
        <p:txBody>
          <a:bodyPr>
            <a:noAutofit/>
          </a:bodyPr>
          <a:lstStyle/>
          <a:p>
            <a:pPr marL="365760" lvl="0" indent="-256032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  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ОСНОВНОЙ ИСТОЧНИК УГЛЕВОЛОВ: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773238"/>
            <a:ext cx="8147050" cy="1079500"/>
          </a:xfrm>
        </p:spPr>
        <p:txBody>
          <a:bodyPr>
            <a:normAutofit fontScale="40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Свежие плоды (фрукты) и ягоды, молочные продукты.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1692275" y="5732463"/>
            <a:ext cx="6551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должно быть 1:1:4</a:t>
            </a:r>
          </a:p>
        </p:txBody>
      </p:sp>
      <p:pic>
        <p:nvPicPr>
          <p:cNvPr id="11269" name="Picture 11" descr="C:\Users\User\Desktop\3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284538"/>
            <a:ext cx="22606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C:\Users\User\Desktop\0_162-500x5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3141663"/>
            <a:ext cx="2484437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User\Desktop\kansere_karsi_korumada_mucize_besinler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636912"/>
            <a:ext cx="5472608" cy="308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389937" cy="779463"/>
          </a:xfrm>
        </p:spPr>
        <p:txBody>
          <a:bodyPr>
            <a:noAutofit/>
          </a:bodyPr>
          <a:lstStyle/>
          <a:p>
            <a:pPr marL="365125" lvl="0" indent="-255588" eaLnBrk="1" hangingPunct="1">
              <a:spcBef>
                <a:spcPts val="300"/>
              </a:spcBef>
              <a:defRPr/>
            </a:pP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ОСНОВНОЙ ИСТОЧНИК ПИЩЕВЫХ ВОЛОКОН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             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(КЛЕТЧАТКИ):</a:t>
            </a:r>
            <a:b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2376487"/>
          </a:xfrm>
        </p:spPr>
        <p:txBody>
          <a:bodyPr/>
          <a:lstStyle/>
          <a:p>
            <a:pPr algn="ctr" eaLnBrk="1" hangingPunct="1">
              <a:buFont typeface="Georgia" pitchFamily="18" charset="0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Фрукты, ягоды и овощи, бобовые (фасоль, соя, чечевица), крупы (гречневая, овсяная, перловая и т.д.) и продукты, созданные на их основе (хлеб, зерновые хлопья, макароны и т.д.)</a:t>
            </a:r>
          </a:p>
          <a:p>
            <a:pPr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1619250" y="5805488"/>
            <a:ext cx="6551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должно быть 1:1:4</a:t>
            </a:r>
          </a:p>
        </p:txBody>
      </p:sp>
      <p:pic>
        <p:nvPicPr>
          <p:cNvPr id="12293" name="Picture 6" descr="C:\Users\User\Desktop\spelt-grain-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149725"/>
            <a:ext cx="20605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:\Users\User\Desktop\9mSqAFubNx17Lia0t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3016"/>
            <a:ext cx="3704339" cy="231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C:\Users\User\Desktop\69929861_RRSRSR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716338"/>
            <a:ext cx="11588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C:\Users\User\Desktop\image (84)-500x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5213" y="3644900"/>
            <a:ext cx="17287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8004175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50825" y="1989138"/>
            <a:ext cx="5473303" cy="4464050"/>
          </a:xfrm>
        </p:spPr>
        <p:txBody>
          <a:bodyPr/>
          <a:lstStyle/>
          <a:p>
            <a:pPr marL="109537" indent="0" eaLnBrk="1" hangingPunct="1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Составить меню: </a:t>
            </a:r>
          </a:p>
          <a:p>
            <a:pPr eaLnBrk="1" hangingPunct="1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завтрак</a:t>
            </a:r>
          </a:p>
          <a:p>
            <a:pPr eaLnBrk="1" hangingPunct="1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обед</a:t>
            </a:r>
          </a:p>
          <a:p>
            <a:pPr eaLnBrk="1" hangingPunct="1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полдник</a:t>
            </a:r>
          </a:p>
          <a:p>
            <a:pPr eaLnBrk="1" hangingPunct="1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ужин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2B1B8E-90ED-448D-BDA5-79F5DEFE2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844824"/>
            <a:ext cx="525727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056438" cy="7921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ЗАВТРАК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4537075" cy="5229225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Завтрак должен состоять из: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закусок: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бутерброда с сыром и сливочным маслом;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салатов;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горячего блюда: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творожного, яичного; или каши (овсяной, гречневой, пшенной, ячневой, перловой, рисовой);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горячего напитка: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чая (можно с молоком); кофейного напитка; горячего витаминизированного киселя, молока, какао с молоком; или напитка из шиповника</a:t>
            </a:r>
          </a:p>
        </p:txBody>
      </p:sp>
      <p:pic>
        <p:nvPicPr>
          <p:cNvPr id="7" name="Picture 9" descr="C:\Users\User\Desktop\Salf_b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C:\Users\User\Desktop\45jzjky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887954" cy="291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692150"/>
            <a:ext cx="5543550" cy="6302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989138"/>
            <a:ext cx="4248150" cy="424815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Обед должен состоять из: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Закуски: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салаты из свежих, отварных овощей, зелени;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Горячего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первого блюда: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супа; 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второго блюда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мясное или рыбное с гарниром (крупяной, овощной или комбинированной).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Напитка: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сок, кисель, компот из свежих или сухих фруктов.</a:t>
            </a:r>
          </a:p>
        </p:txBody>
      </p:sp>
      <p:pic>
        <p:nvPicPr>
          <p:cNvPr id="15367" name="Picture 7" descr="C:\Users\User\Desktop\10b004cb4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64904"/>
            <a:ext cx="4477987" cy="336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4" descr="C:\Users\User\Desktop\risunok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76250"/>
            <a:ext cx="2447925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124075" y="692150"/>
            <a:ext cx="5111750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ПОЛДНИК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23850" y="1916113"/>
            <a:ext cx="8351838" cy="180022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Полдник должен  состоять из: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напитка (молоко, кисломолочные продукты, кисели, соки)</a:t>
            </a:r>
          </a:p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булочными или мучными кондитерскими изделиями (сухари, сушки, нежирное печенье)  либо из фруктов</a:t>
            </a:r>
          </a:p>
        </p:txBody>
      </p:sp>
      <p:pic>
        <p:nvPicPr>
          <p:cNvPr id="16388" name="Picture 4" descr="C:\Users\User\Desktop\risuno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549275"/>
            <a:ext cx="23114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:\Users\User\Desktop\20070608_nezumiyomeiri_5044_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697222" cy="293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9" descr="C:\Users\User\Desktop\254685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4074760" cy="2829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348038" y="692150"/>
            <a:ext cx="2232025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УЖИН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68313" y="2060575"/>
            <a:ext cx="8424862" cy="1728788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Ужин должен состоять из: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горячего блюда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(овощные, смешанные крупяное -овощные, рыбные блюда);</a:t>
            </a:r>
          </a:p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напитки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(чай, сок, кисель)</a:t>
            </a:r>
          </a:p>
        </p:txBody>
      </p:sp>
      <p:pic>
        <p:nvPicPr>
          <p:cNvPr id="17413" name="Picture 5" descr="C:\Users\User\Desktop\101989158_large_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933056"/>
            <a:ext cx="2856782" cy="264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4" descr="C:\Users\User\Desktop\risunok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20713"/>
            <a:ext cx="2109787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User\Desktop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0032"/>
            <a:ext cx="2592288" cy="262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 descr="C:\Users\User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933056"/>
            <a:ext cx="3446527" cy="257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6AC16-67B6-4275-86C0-EC5E2BBF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Выводы: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40A6BF5-2794-4879-BA5B-7EB1D531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Суточный рацион школьника должен покрывать его затраты энергии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 все вещества, необходимые для нормальной жизнедеятельности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 подростка должен составляться с учетом активного роста, а также особенностей его образа жизни</a:t>
            </a:r>
          </a:p>
        </p:txBody>
      </p:sp>
    </p:spTree>
    <p:extLst>
      <p:ext uri="{BB962C8B-B14F-4D97-AF65-F5344CB8AC3E}">
        <p14:creationId xmlns:p14="http://schemas.microsoft.com/office/powerpoint/2010/main" val="2660717002"/>
      </p:ext>
    </p:extLst>
  </p:cSld>
  <p:clrMapOvr>
    <a:masterClrMapping/>
  </p:clrMapOvr>
  <p:transition spd="med" advClick="0" advTm="7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74A55-7B25-4022-B3C3-CE009293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EC74EF-B254-412D-A79B-7F0037128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348880"/>
            <a:ext cx="8003232" cy="4080942"/>
          </a:xfrm>
        </p:spPr>
        <p:txBody>
          <a:bodyPr/>
          <a:lstStyle/>
          <a:p>
            <a:pPr marL="109537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1.Иметь представление обучающихся  о рационе питания</a:t>
            </a:r>
          </a:p>
          <a:p>
            <a:pPr marL="109537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2.Определение правил и принципов питания</a:t>
            </a:r>
          </a:p>
          <a:p>
            <a:pPr marL="109537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3.Формирование функциональной грамотности в правильном питании и применение её в процессе жизнедеятельности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430380755"/>
      </p:ext>
    </p:extLst>
  </p:cSld>
  <p:clrMapOvr>
    <a:masterClrMapping/>
  </p:clrMapOvr>
  <p:transition spd="med" advClick="0" advTm="700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8C692-A70E-4775-9F96-4A34C91D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Практическое задание на дом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688F0-7EB5-4639-BF07-70008319B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Составить свой рацион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326408691"/>
      </p:ext>
    </p:extLst>
  </p:cSld>
  <p:clrMapOvr>
    <a:masterClrMapping/>
  </p:clrMapOvr>
  <p:transition spd="med" advClick="0" advTm="700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ПРОЕКТЫ\СОЦ.проект\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720" y="980729"/>
            <a:ext cx="4238280" cy="2571972"/>
          </a:xfr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9DADA4-6CE1-4CC3-9551-5211D810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4958360" cy="37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04248-4247-450D-89A3-3B29920F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r>
              <a:rPr lang="ru-RU" dirty="0"/>
              <a:t>  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B335F9-BB88-4254-81F8-343F1A8C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240360"/>
          </a:xfrm>
        </p:spPr>
        <p:txBody>
          <a:bodyPr/>
          <a:lstStyle/>
          <a:p>
            <a:pPr marL="109537" indent="0">
              <a:buNone/>
            </a:pPr>
            <a:r>
              <a:rPr lang="ru-RU" dirty="0"/>
              <a:t>«Забота о здоровье – это важнейший труд. От жизнерадостности, бодрости детей зависит их духовная жизнь, мировоззрение, умственное развитие, прочность знаний и вера в свои силы»</a:t>
            </a:r>
          </a:p>
          <a:p>
            <a:pPr marL="109537" indent="0">
              <a:buNone/>
            </a:pPr>
            <a:r>
              <a:rPr lang="ru-RU" dirty="0"/>
              <a:t>                                                В. А. Сухомлинский</a:t>
            </a:r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1479E33-985C-41AA-BA79-F3D3C0807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6991"/>
            <a:ext cx="4114799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78146"/>
      </p:ext>
    </p:extLst>
  </p:cSld>
  <p:clrMapOvr>
    <a:masterClrMapping/>
  </p:clrMapOvr>
  <p:transition spd="med" advClick="0" advTm="7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DBDB1-C2D9-474A-879E-2275D78B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/>
          <a:lstStyle/>
          <a:p>
            <a:r>
              <a:rPr lang="ru-RU" sz="2800" dirty="0"/>
              <a:t>Проблема здоровья – проблема питания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FE75E5-4801-4644-A8E8-03BE5D946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5194920" cy="4801022"/>
          </a:xfrm>
        </p:spPr>
        <p:txBody>
          <a:bodyPr/>
          <a:lstStyle/>
          <a:p>
            <a:endParaRPr lang="ru-RU" dirty="0"/>
          </a:p>
          <a:p>
            <a:pPr marL="109537" indent="0">
              <a:buNone/>
            </a:pPr>
            <a:r>
              <a:rPr lang="ru-RU" dirty="0"/>
              <a:t>Здоровое рациональное питание должно являться частью повседневной жизни и способствовать крепкому физиологическому, психическому и социальному здоровью человека.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63233A-4832-42DC-8C9C-64FEAEF4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484784"/>
            <a:ext cx="3141552" cy="49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78467"/>
      </p:ext>
    </p:extLst>
  </p:cSld>
  <p:clrMapOvr>
    <a:masterClrMapping/>
  </p:clrMapOvr>
  <p:transition spd="med" advClick="0" advTm="7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CC7B5-F298-42CE-8FA0-29A95E6A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ru-RU" sz="2800" dirty="0"/>
              <a:t>Основные принципы здорового питания школьника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A09E41-59CA-4077-BC64-BBE5AB01D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872208"/>
          </a:xfrm>
        </p:spPr>
        <p:txBody>
          <a:bodyPr/>
          <a:lstStyle/>
          <a:p>
            <a:r>
              <a:rPr lang="ru-RU" dirty="0"/>
              <a:t>Питание школьника должно быть оптимальным</a:t>
            </a:r>
          </a:p>
          <a:p>
            <a:r>
              <a:rPr lang="ru-RU" dirty="0"/>
              <a:t>Питание школьника должно быть сбалансированным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2C10E22-D0BA-420B-99D2-5F0204D6A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51949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192929"/>
      </p:ext>
    </p:extLst>
  </p:cSld>
  <p:clrMapOvr>
    <a:masterClrMapping/>
  </p:clrMapOvr>
  <p:transition spd="med" advClick="0" advTm="7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CFE2A-7277-45AF-8EDB-79D6A313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7808"/>
          </a:xfrm>
        </p:spPr>
        <p:txBody>
          <a:bodyPr/>
          <a:lstStyle/>
          <a:p>
            <a:br>
              <a:rPr lang="ru-RU" sz="2800" dirty="0"/>
            </a:br>
            <a:r>
              <a:rPr lang="ru-RU" sz="2800" dirty="0"/>
              <a:t>Не соблюдение основ здорового питания школьников приводит….</a:t>
            </a:r>
            <a:br>
              <a:rPr lang="ru-RU" sz="2800" dirty="0"/>
            </a:br>
            <a:r>
              <a:rPr lang="ru-RU" sz="2800" dirty="0"/>
              <a:t>К недостаточности питательных веществ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917FE7-CEE4-4D0D-B39C-E04C39B22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31" y="2249488"/>
            <a:ext cx="5687421" cy="4324350"/>
          </a:xfrm>
        </p:spPr>
        <p:txBody>
          <a:bodyPr/>
          <a:lstStyle/>
          <a:p>
            <a:r>
              <a:rPr lang="ru-RU" dirty="0"/>
              <a:t> потеря внимания</a:t>
            </a:r>
          </a:p>
          <a:p>
            <a:r>
              <a:rPr lang="ru-RU" dirty="0"/>
              <a:t> слабость и пере утомляемость</a:t>
            </a:r>
          </a:p>
          <a:p>
            <a:r>
              <a:rPr lang="ru-RU" dirty="0"/>
              <a:t> ухудшение памяти и работы мозга</a:t>
            </a:r>
          </a:p>
          <a:p>
            <a:r>
              <a:rPr lang="ru-RU" dirty="0"/>
              <a:t>легкий доступ к вирусным и инфекционным заболеваниям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41BC12-AA68-4BA7-81E1-102B0483F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26746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26759"/>
      </p:ext>
    </p:extLst>
  </p:cSld>
  <p:clrMapOvr>
    <a:masterClrMapping/>
  </p:clrMapOvr>
  <p:transition spd="med" advClick="0" advTm="7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913" y="692150"/>
            <a:ext cx="7272337" cy="1081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«Должен он скакать и прыгать,                         всех хватать, ногами дрыгать…»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557338"/>
            <a:ext cx="8351838" cy="1439862"/>
          </a:xfrm>
        </p:spPr>
        <p:txBody>
          <a:bodyPr/>
          <a:lstStyle/>
          <a:p>
            <a:pPr algn="just" eaLnBrk="1" hangingPunct="1">
              <a:buFont typeface="Georgia" pitchFamily="18" charset="0"/>
              <a:buNone/>
            </a:pPr>
            <a:r>
              <a:rPr lang="ru-RU" sz="1400"/>
              <a:t> 	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Учебный день по энергозатратам можно сравнить с многочасовым спортивным соревнованием. Ритм жизни школьника очень динамичен: он зубрит стихи, извлекает корень из числа, пишет диктант, а в следующий момент уже бежит кросс на лыжах. И так всю неделю. </a:t>
            </a:r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323850" y="5300663"/>
            <a:ext cx="8459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Очень важно, чтобы здоровый рацион питания каждый день полностью восстанавливал силы и энергию ребенка. Школьник испытывает огромную потребность в пищевых веществах, витаминах и минералах, особенно в белке, железе, кальции, йоде.</a:t>
            </a:r>
            <a:endParaRPr lang="ru-RU"/>
          </a:p>
        </p:txBody>
      </p:sp>
      <p:pic>
        <p:nvPicPr>
          <p:cNvPr id="5" name="Picture 9" descr="C:\Users\User\Desktop\Salf_b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User\Pictures\ДЛЯ\detia-7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96952"/>
            <a:ext cx="1728192" cy="1925699"/>
          </a:xfrm>
          <a:prstGeom prst="rect">
            <a:avLst/>
          </a:prstGeom>
          <a:noFill/>
        </p:spPr>
      </p:pic>
      <p:pic>
        <p:nvPicPr>
          <p:cNvPr id="6153" name="Picture 9" descr="C:\Users\User\Pictures\ДЛЯ\3x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212976"/>
            <a:ext cx="1276350" cy="1895475"/>
          </a:xfrm>
          <a:prstGeom prst="rect">
            <a:avLst/>
          </a:prstGeom>
          <a:noFill/>
        </p:spPr>
      </p:pic>
      <p:pic>
        <p:nvPicPr>
          <p:cNvPr id="6154" name="Picture 10" descr="C:\Users\User\Pictures\ДЛЯ\99594_html_6c4641c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0147" y="2924944"/>
            <a:ext cx="2179555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868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29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29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ПОЧЕМУ  ОРГАНИЗМУ  НЕОБХОДИМЫ                 </a:t>
            </a:r>
            <a:br>
              <a:rPr lang="ru-RU" sz="29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ПИЩЕВЫЕ  ВЕЩЕСТВА?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492375"/>
            <a:ext cx="3636962" cy="273526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3AAA76-15A0-4569-9B1A-82A20E171E5D}"/>
              </a:ext>
            </a:extLst>
          </p:cNvPr>
          <p:cNvSpPr/>
          <p:nvPr/>
        </p:nvSpPr>
        <p:spPr>
          <a:xfrm>
            <a:off x="395536" y="1844824"/>
            <a:ext cx="4392488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lvl="0">
              <a:spcBef>
                <a:spcPts val="300"/>
              </a:spcBef>
              <a:buClr>
                <a:srgbClr val="9BBB59"/>
              </a:buClr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Белки -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«кирпичики», из которых строятся клетки организма и все необходимые для жизни вещества: гормоны, ферменты, витамины.</a:t>
            </a:r>
          </a:p>
          <a:p>
            <a:pPr marL="109537" lvl="0">
              <a:spcBef>
                <a:spcPts val="300"/>
              </a:spcBef>
              <a:buClr>
                <a:srgbClr val="9BBB59"/>
              </a:buClr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Жиры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источник энергии, минеральных веществ, жирорастворимых витаминов.</a:t>
            </a:r>
          </a:p>
          <a:p>
            <a:pPr marL="109537" lvl="0">
              <a:spcBef>
                <a:spcPts val="300"/>
              </a:spcBef>
              <a:buClr>
                <a:srgbClr val="9BBB59"/>
              </a:buClr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Углеводы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основной поставщик энергии для жизни.</a:t>
            </a:r>
          </a:p>
          <a:p>
            <a:pPr marL="109537" lvl="0">
              <a:spcBef>
                <a:spcPts val="300"/>
              </a:spcBef>
              <a:buClr>
                <a:srgbClr val="9BBB59"/>
              </a:buClr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Пищевые волокна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способствуют хорошему пищеварению, защищают организм от пищевых канцерогенов, помогают в профилактике многих заболеваний.</a:t>
            </a:r>
          </a:p>
        </p:txBody>
      </p:sp>
      <p:pic>
        <p:nvPicPr>
          <p:cNvPr id="8" name="Picture 7" descr="C:\Users\User\Desktop\292831_483414198356938_1416516869_n.jpg">
            <a:extLst>
              <a:ext uri="{FF2B5EF4-FFF2-40B4-BE49-F238E27FC236}">
                <a16:creationId xmlns:a16="http://schemas.microsoft.com/office/drawing/2014/main" id="{45632CCE-6325-4293-9477-BF4FA9DA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245475" cy="779463"/>
          </a:xfrm>
        </p:spPr>
        <p:txBody>
          <a:bodyPr>
            <a:noAutofit/>
          </a:bodyPr>
          <a:lstStyle/>
          <a:p>
            <a:pPr marL="365760" lvl="0" indent="-256032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       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    ОСНОВНОЙ ИСТОЧНИК БЕЛКОВ: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887" cy="935038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Мясо, рыба, яйца, молочные и кисломолочные продукты (кефир, творог, сыры), крупы.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971550" y="5949950"/>
            <a:ext cx="73453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должно быть 1:1:4</a:t>
            </a:r>
          </a:p>
        </p:txBody>
      </p:sp>
      <p:pic>
        <p:nvPicPr>
          <p:cNvPr id="8197" name="Picture 5" descr="C:\Users\User\Desktop\1340950305_ql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26615"/>
            <a:ext cx="66976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1701</TotalTime>
  <Words>705</Words>
  <Application>Microsoft Office PowerPoint</Application>
  <PresentationFormat>Экран (4:3)</PresentationFormat>
  <Paragraphs>94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Georgia</vt:lpstr>
      <vt:lpstr>Tahoma</vt:lpstr>
      <vt:lpstr>Times New Roman</vt:lpstr>
      <vt:lpstr>Trebuchet MS</vt:lpstr>
      <vt:lpstr>Wingdings 2</vt:lpstr>
      <vt:lpstr>Городская</vt:lpstr>
      <vt:lpstr>Функциональная грамотность в вопросах здоровья. Рацион питания школьника. </vt:lpstr>
      <vt:lpstr>   Задачи:</vt:lpstr>
      <vt:lpstr>     </vt:lpstr>
      <vt:lpstr>Проблема здоровья – проблема питания</vt:lpstr>
      <vt:lpstr>Основные принципы здорового питания школьника</vt:lpstr>
      <vt:lpstr> Не соблюдение основ здорового питания школьников приводит…. К недостаточности питательных веществ </vt:lpstr>
      <vt:lpstr>«Должен он скакать и прыгать,                         всех хватать, ногами дрыгать…» </vt:lpstr>
      <vt:lpstr>               ПОЧЕМУ  ОРГАНИЗМУ  НЕОБХОДИМЫ                  ПИЩЕВЫЕ  ВЕЩЕСТВА?</vt:lpstr>
      <vt:lpstr>                                  ОСНОВНОЙ ИСТОЧНИК БЕЛКОВ: </vt:lpstr>
      <vt:lpstr>           ОСНОВНОЙ ИСТОЧНИК ЖИВОТНЫХ ЖИРОВ: </vt:lpstr>
      <vt:lpstr>    ОСНОВНОЙ ИСТОЧНИК РАСТИТЕЛЬНЫХ ЖИРОВ:  </vt:lpstr>
      <vt:lpstr>                                  ОСНОВНОЙ ИСТОЧНИК УГЛЕВОЛОВ: </vt:lpstr>
      <vt:lpstr>   ОСНОВНОЙ ИСТОЧНИК ПИЩЕВЫХ ВОЛОКОН                          (КЛЕТЧАТКИ): </vt:lpstr>
      <vt:lpstr>Практическое задание</vt:lpstr>
      <vt:lpstr>ЗАВТРАК</vt:lpstr>
      <vt:lpstr>ОБЕД</vt:lpstr>
      <vt:lpstr>ПОЛДНИК</vt:lpstr>
      <vt:lpstr>УЖИН</vt:lpstr>
      <vt:lpstr>                 Выводы:</vt:lpstr>
      <vt:lpstr>Практическое задание на дом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здорового питания для школьников</dc:title>
  <dc:creator>Храмцова Е. А.</dc:creator>
  <cp:lastModifiedBy>Ирина Лаврентьева</cp:lastModifiedBy>
  <cp:revision>203</cp:revision>
  <dcterms:created xsi:type="dcterms:W3CDTF">2008-11-10T15:53:20Z</dcterms:created>
  <dcterms:modified xsi:type="dcterms:W3CDTF">2019-10-28T15:19:36Z</dcterms:modified>
</cp:coreProperties>
</file>